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58" r:id="rId6"/>
    <p:sldId id="261" r:id="rId7"/>
    <p:sldId id="262" r:id="rId8"/>
    <p:sldId id="266" r:id="rId9"/>
    <p:sldId id="268" r:id="rId10"/>
    <p:sldId id="267" r:id="rId11"/>
    <p:sldId id="270" r:id="rId12"/>
    <p:sldId id="278" r:id="rId13"/>
    <p:sldId id="279" r:id="rId14"/>
    <p:sldId id="276" r:id="rId15"/>
    <p:sldId id="273" r:id="rId16"/>
    <p:sldId id="274" r:id="rId17"/>
    <p:sldId id="280" r:id="rId18"/>
    <p:sldId id="292" r:id="rId19"/>
    <p:sldId id="281" r:id="rId20"/>
    <p:sldId id="287" r:id="rId21"/>
    <p:sldId id="289" r:id="rId22"/>
    <p:sldId id="286" r:id="rId23"/>
    <p:sldId id="294" r:id="rId24"/>
    <p:sldId id="288" r:id="rId25"/>
    <p:sldId id="293" r:id="rId26"/>
    <p:sldId id="296" r:id="rId27"/>
    <p:sldId id="299" r:id="rId28"/>
    <p:sldId id="295" r:id="rId29"/>
    <p:sldId id="297" r:id="rId30"/>
    <p:sldId id="298" r:id="rId31"/>
    <p:sldId id="30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2" d="100"/>
          <a:sy n="82" d="100"/>
        </p:scale>
        <p:origin x="1080" y="10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8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3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9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2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6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9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8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3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1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88B3EC-2D62-4CD2-9A76-750817740EFA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608A0-1B45-4972-A209-569090408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5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62400" y="484464"/>
            <a:ext cx="4267200" cy="746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BÀI 5: TỰ LẬP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28600"/>
            <a:ext cx="274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Bookman Old Style" pitchFamily="18" charset="0"/>
              </a:rPr>
              <a:t>Tuần</a:t>
            </a:r>
            <a:r>
              <a:rPr lang="en-US" sz="2400" dirty="0" smtClean="0">
                <a:latin typeface="Bookman Old Style" pitchFamily="18" charset="0"/>
              </a:rPr>
              <a:t> 12, 13</a:t>
            </a:r>
            <a:endParaRPr lang="en-US" sz="2400" dirty="0"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240487"/>
            <a:ext cx="67056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Khởi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động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: </a:t>
            </a:r>
            <a:endParaRPr lang="en-US" sz="2800" dirty="0" smtClean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Khám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phá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Bookman Old Style" pitchFamily="18" charset="0"/>
              </a:rPr>
              <a:t>1/ </a:t>
            </a:r>
            <a:r>
              <a:rPr lang="en-US" sz="2800" dirty="0" err="1" smtClean="0">
                <a:latin typeface="Bookman Old Style" pitchFamily="18" charset="0"/>
              </a:rPr>
              <a:t>Khái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niệm</a:t>
            </a:r>
            <a:endParaRPr lang="en-US" sz="2800" dirty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Bookman Old Style" pitchFamily="18" charset="0"/>
              </a:rPr>
              <a:t>2/ </a:t>
            </a:r>
            <a:r>
              <a:rPr lang="en-US" sz="2800" dirty="0" err="1" smtClean="0">
                <a:latin typeface="Bookman Old Style" pitchFamily="18" charset="0"/>
              </a:rPr>
              <a:t>Biểu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hiện</a:t>
            </a:r>
            <a:endParaRPr lang="en-US" sz="2800" dirty="0" smtClean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Bookman Old Style" pitchFamily="18" charset="0"/>
              </a:rPr>
              <a:t>3/ Ý </a:t>
            </a:r>
            <a:r>
              <a:rPr lang="en-US" sz="2800" dirty="0" err="1" smtClean="0">
                <a:latin typeface="Bookman Old Style" pitchFamily="18" charset="0"/>
              </a:rPr>
              <a:t>nghĩa</a:t>
            </a:r>
            <a:endParaRPr lang="en-US" sz="2800" dirty="0" smtClean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smtClean="0">
                <a:latin typeface="Bookman Old Style" pitchFamily="18" charset="0"/>
              </a:rPr>
              <a:t>4/ </a:t>
            </a:r>
            <a:r>
              <a:rPr lang="en-US" sz="2800" dirty="0" err="1" smtClean="0">
                <a:latin typeface="Bookman Old Style" pitchFamily="18" charset="0"/>
              </a:rPr>
              <a:t>Rèn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luyện</a:t>
            </a:r>
            <a:endParaRPr lang="en-US" sz="2800" dirty="0" smtClean="0"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III/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Luyện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tập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IV/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Vận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dụng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70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64" y="1752601"/>
            <a:ext cx="2743200" cy="31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964" y="1752600"/>
            <a:ext cx="2659777" cy="31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3" y="1752601"/>
            <a:ext cx="2731937" cy="31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914400"/>
            <a:ext cx="6892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Hành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vi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chưa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thể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tính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tự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lập</a:t>
            </a:r>
            <a:endParaRPr lang="en-US" sz="3200" b="1" i="1" dirty="0">
              <a:solidFill>
                <a:srgbClr val="FF0000"/>
              </a:solidFill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77261"/>
            <a:ext cx="65532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a/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Tìm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những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việc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thể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hiện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tự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lập</a:t>
            </a:r>
            <a:endParaRPr lang="en-US" sz="2800" i="1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764024"/>
            <a:ext cx="76962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0" lvl="3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 err="1" smtClean="0">
                <a:latin typeface="Sitka Heading" pitchFamily="2" charset="0"/>
              </a:rPr>
              <a:t>Học</a:t>
            </a:r>
            <a:r>
              <a:rPr lang="en-US" sz="2000" b="1" dirty="0" smtClean="0">
                <a:latin typeface="Sitka Heading" pitchFamily="2" charset="0"/>
              </a:rPr>
              <a:t> </a:t>
            </a:r>
            <a:r>
              <a:rPr lang="en-US" sz="2000" b="1" dirty="0" err="1" smtClean="0">
                <a:latin typeface="Sitka Heading" pitchFamily="2" charset="0"/>
              </a:rPr>
              <a:t>tập</a:t>
            </a:r>
            <a:r>
              <a:rPr lang="en-US" sz="2000" b="1" dirty="0" smtClean="0">
                <a:latin typeface="Sitka 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Sitka Heading" pitchFamily="2" charset="0"/>
              </a:rPr>
              <a:t>- </a:t>
            </a:r>
            <a:r>
              <a:rPr lang="en-US" sz="2000" dirty="0" err="1" smtClean="0">
                <a:latin typeface="Sitka Heading" pitchFamily="2" charset="0"/>
              </a:rPr>
              <a:t>Tự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học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bài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và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làm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bài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tập</a:t>
            </a:r>
            <a:r>
              <a:rPr lang="en-US" sz="2000" dirty="0" smtClean="0">
                <a:latin typeface="Sitka 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Sitka Heading" pitchFamily="2" charset="0"/>
              </a:rPr>
              <a:t>- </a:t>
            </a:r>
            <a:r>
              <a:rPr lang="en-US" sz="2000" dirty="0" err="1" smtClean="0">
                <a:latin typeface="Sitka Heading" pitchFamily="2" charset="0"/>
              </a:rPr>
              <a:t>Tự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chuẩn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bị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đồ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dùng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học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tập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của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mình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trước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khi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đến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lớp</a:t>
            </a:r>
            <a:r>
              <a:rPr lang="en-US" sz="2000" dirty="0" smtClean="0">
                <a:latin typeface="Sitka 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Sitka Heading" pitchFamily="2" charset="0"/>
              </a:rPr>
              <a:t>- </a:t>
            </a:r>
            <a:r>
              <a:rPr lang="en-US" sz="2000" dirty="0" err="1" smtClean="0">
                <a:latin typeface="Sitka Heading" pitchFamily="2" charset="0"/>
              </a:rPr>
              <a:t>Tự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soạn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bài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trước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khi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đến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lớp</a:t>
            </a:r>
            <a:r>
              <a:rPr lang="en-US" sz="2000" dirty="0" smtClean="0">
                <a:latin typeface="Sitka 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Sitka Heading" pitchFamily="2" charset="0"/>
              </a:rPr>
              <a:t>- </a:t>
            </a:r>
            <a:r>
              <a:rPr lang="en-US" sz="2000" dirty="0" err="1" smtClean="0">
                <a:latin typeface="Sitka Heading" pitchFamily="2" charset="0"/>
              </a:rPr>
              <a:t>Tự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giác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giơ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tay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phát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biểu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xây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dựng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bài</a:t>
            </a:r>
            <a:r>
              <a:rPr lang="en-US" sz="2000" dirty="0" smtClean="0">
                <a:latin typeface="Sitka Heading" pitchFamily="2" charset="0"/>
              </a:rPr>
              <a:t>,….. </a:t>
            </a:r>
          </a:p>
          <a:p>
            <a:pPr marL="1714500" lvl="3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 err="1" smtClean="0">
                <a:latin typeface="Sitka Heading" pitchFamily="2" charset="0"/>
              </a:rPr>
              <a:t>Công</a:t>
            </a:r>
            <a:r>
              <a:rPr lang="en-US" sz="2000" b="1" dirty="0" smtClean="0">
                <a:latin typeface="Sitka Heading" pitchFamily="2" charset="0"/>
              </a:rPr>
              <a:t> </a:t>
            </a:r>
            <a:r>
              <a:rPr lang="en-US" sz="2000" b="1" dirty="0" err="1" smtClean="0">
                <a:latin typeface="Sitka Heading" pitchFamily="2" charset="0"/>
              </a:rPr>
              <a:t>việc</a:t>
            </a:r>
            <a:r>
              <a:rPr lang="en-US" sz="2000" b="1" dirty="0" smtClean="0">
                <a:latin typeface="Sitka Heading" pitchFamily="2" charset="0"/>
              </a:rPr>
              <a:t> </a:t>
            </a:r>
            <a:r>
              <a:rPr lang="en-US" sz="2000" b="1" dirty="0" err="1" smtClean="0">
                <a:latin typeface="Sitka Heading" pitchFamily="2" charset="0"/>
              </a:rPr>
              <a:t>hằng</a:t>
            </a:r>
            <a:r>
              <a:rPr lang="en-US" sz="2000" b="1" dirty="0" smtClean="0">
                <a:latin typeface="Sitka Heading" pitchFamily="2" charset="0"/>
              </a:rPr>
              <a:t> </a:t>
            </a:r>
            <a:r>
              <a:rPr lang="en-US" sz="2000" b="1" dirty="0" err="1" smtClean="0">
                <a:latin typeface="Sitka Heading" pitchFamily="2" charset="0"/>
              </a:rPr>
              <a:t>ngày</a:t>
            </a:r>
            <a:r>
              <a:rPr lang="en-US" sz="2000" b="1" dirty="0" smtClean="0">
                <a:latin typeface="Sitka Heading" pitchFamily="2" charset="0"/>
              </a:rPr>
              <a:t>: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Sitka Heading" pitchFamily="2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</a:rPr>
              <a:t>Chấp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hành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tốt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nội</a:t>
            </a:r>
            <a:r>
              <a:rPr lang="en-US" altLang="en-US" sz="2000" dirty="0" smtClean="0">
                <a:latin typeface="Sitka Heading" pitchFamily="2" charset="0"/>
              </a:rPr>
              <a:t> qui </a:t>
            </a:r>
            <a:r>
              <a:rPr lang="en-US" altLang="en-US" sz="2000" dirty="0" err="1" smtClean="0">
                <a:latin typeface="Sitka Heading" pitchFamily="2" charset="0"/>
              </a:rPr>
              <a:t>học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sinh</a:t>
            </a:r>
            <a:r>
              <a:rPr lang="en-US" altLang="en-US" sz="2000" dirty="0" smtClean="0">
                <a:latin typeface="Sitka Heading" pitchFamily="2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latin typeface="Sitka Heading" pitchFamily="2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</a:rPr>
              <a:t>Thực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hiện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tốt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luật</a:t>
            </a:r>
            <a:r>
              <a:rPr lang="en-US" altLang="en-US" sz="2000" dirty="0" smtClean="0">
                <a:latin typeface="Sitka Heading" pitchFamily="2" charset="0"/>
              </a:rPr>
              <a:t> an </a:t>
            </a:r>
            <a:r>
              <a:rPr lang="en-US" altLang="en-US" sz="2000" dirty="0" err="1" smtClean="0">
                <a:latin typeface="Sitka Heading" pitchFamily="2" charset="0"/>
              </a:rPr>
              <a:t>toàn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giao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thông</a:t>
            </a:r>
            <a:r>
              <a:rPr lang="en-US" altLang="en-US" sz="2000" dirty="0" smtClean="0">
                <a:latin typeface="Sitka Heading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</a:rPr>
              <a:t>Tự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mình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hoàn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thành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nhiệm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vụ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được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phân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công</a:t>
            </a:r>
            <a:r>
              <a:rPr lang="en-US" altLang="en-US" sz="2000" dirty="0" smtClean="0">
                <a:latin typeface="Sitka Heading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Tự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đánh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răng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rửa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mặt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sau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khi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ngủ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dậy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vệ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sinh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cá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nhân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hàng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ngày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</a:rPr>
              <a:t>Chủ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động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đội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mũ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bảo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hiểm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khi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tham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gia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giao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thông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bằng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xe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gắn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máy</a:t>
            </a:r>
            <a:endParaRPr lang="en-US" altLang="en-US" sz="2000" dirty="0" smtClean="0">
              <a:latin typeface="Sitka 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</a:rPr>
              <a:t>Chủ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động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đặt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đồng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hồ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báo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thức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và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tự</a:t>
            </a:r>
            <a:r>
              <a:rPr lang="en-US" altLang="en-US" sz="2000" dirty="0" smtClean="0">
                <a:latin typeface="Sitka Heading" pitchFamily="2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</a:rPr>
              <a:t>dậy</a:t>
            </a:r>
            <a:r>
              <a:rPr lang="en-US" altLang="en-US" sz="2000" dirty="0" smtClean="0">
                <a:latin typeface="Sitka Heading" pitchFamily="2" charset="0"/>
              </a:rPr>
              <a:t>…..</a:t>
            </a:r>
            <a:endParaRPr lang="en-US" altLang="en-US" sz="2000" dirty="0" smtClean="0">
              <a:latin typeface="Sitka Heading" pitchFamily="2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altLang="en-US" sz="2000" dirty="0" smtClean="0"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25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77261"/>
            <a:ext cx="65532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a/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Tìm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những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việc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thể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hiện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tự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lập</a:t>
            </a:r>
            <a:endParaRPr lang="en-US" sz="2800" i="1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851172"/>
            <a:ext cx="76962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0" lvl="3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b="1" dirty="0" smtClean="0">
                <a:latin typeface="Sitka Heading" pitchFamily="2" charset="0"/>
              </a:rPr>
              <a:t>Lao </a:t>
            </a:r>
            <a:r>
              <a:rPr lang="en-US" sz="2000" b="1" dirty="0" err="1" smtClean="0">
                <a:latin typeface="Sitka Heading" pitchFamily="2" charset="0"/>
              </a:rPr>
              <a:t>động</a:t>
            </a:r>
            <a:r>
              <a:rPr lang="en-US" sz="2000" b="1" dirty="0" smtClean="0">
                <a:latin typeface="Sitka 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Sitka Heading" pitchFamily="2" charset="0"/>
              </a:rPr>
              <a:t>- </a:t>
            </a:r>
            <a:r>
              <a:rPr lang="en-US" sz="2000" dirty="0" err="1" smtClean="0">
                <a:latin typeface="Sitka Heading" pitchFamily="2" charset="0"/>
              </a:rPr>
              <a:t>Giữ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gìn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vệ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sinh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trường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lớp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sạch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sẽ</a:t>
            </a:r>
            <a:r>
              <a:rPr lang="en-US" sz="2000" dirty="0" smtClean="0">
                <a:latin typeface="Sitka 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Sitka Heading" pitchFamily="2" charset="0"/>
              </a:rPr>
              <a:t>- </a:t>
            </a:r>
            <a:r>
              <a:rPr lang="en-US" sz="2000" dirty="0" err="1" smtClean="0">
                <a:latin typeface="Sitka Heading" pitchFamily="2" charset="0"/>
              </a:rPr>
              <a:t>Hoàn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thành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nhiệm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vụ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lao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động</a:t>
            </a:r>
            <a:r>
              <a:rPr lang="en-US" sz="2000" dirty="0" smtClean="0">
                <a:latin typeface="Sitka Heading" pitchFamily="2" charset="0"/>
              </a:rPr>
              <a:t>, </a:t>
            </a:r>
            <a:r>
              <a:rPr lang="en-US" sz="2000" dirty="0" err="1" smtClean="0">
                <a:latin typeface="Sitka Heading" pitchFamily="2" charset="0"/>
              </a:rPr>
              <a:t>trực</a:t>
            </a:r>
            <a:r>
              <a:rPr lang="en-US" sz="2000" dirty="0" smtClean="0">
                <a:latin typeface="Sitka Heading" pitchFamily="2" charset="0"/>
              </a:rPr>
              <a:t> </a:t>
            </a:r>
            <a:r>
              <a:rPr lang="en-US" sz="2000" dirty="0" err="1" smtClean="0">
                <a:latin typeface="Sitka Heading" pitchFamily="2" charset="0"/>
              </a:rPr>
              <a:t>lớp</a:t>
            </a:r>
            <a:r>
              <a:rPr lang="en-US" sz="2000" dirty="0" smtClean="0">
                <a:latin typeface="Sitka 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Tự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giác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dọn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dẹp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nhà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phụ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giúp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ba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mẹ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Rửa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chén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bát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sau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khi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ăn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xong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T</a:t>
            </a:r>
            <a:r>
              <a:rPr lang="vi-VN" altLang="en-US" sz="2000" dirty="0" smtClean="0">
                <a:latin typeface="Sitka Heading" pitchFamily="2" charset="0"/>
                <a:cs typeface="Times New Roman" pitchFamily="18" charset="0"/>
              </a:rPr>
              <a:t>ự gấp chăn màn, d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ọ</a:t>
            </a:r>
            <a:r>
              <a:rPr lang="vi-VN" altLang="en-US" sz="2000" dirty="0" smtClean="0">
                <a:latin typeface="Sitka Heading" pitchFamily="2" charset="0"/>
                <a:cs typeface="Times New Roman" pitchFamily="18" charset="0"/>
              </a:rPr>
              <a:t>n d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ẹ</a:t>
            </a:r>
            <a:r>
              <a:rPr lang="vi-VN" altLang="en-US" sz="2000" dirty="0" smtClean="0">
                <a:latin typeface="Sitka Heading" pitchFamily="2" charset="0"/>
                <a:cs typeface="Times New Roman" pitchFamily="18" charset="0"/>
              </a:rPr>
              <a:t>p phòng riêng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khi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ngủ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dậy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Giữ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gìn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vệ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sinh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trường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lớp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trực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nhật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lớp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sạch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000" dirty="0" err="1" smtClean="0">
                <a:latin typeface="Sitka Heading" pitchFamily="2" charset="0"/>
                <a:cs typeface="Times New Roman" pitchFamily="18" charset="0"/>
              </a:rPr>
              <a:t>sẽ</a:t>
            </a:r>
            <a:r>
              <a:rPr lang="en-US" altLang="en-US" sz="2000" dirty="0" smtClean="0">
                <a:latin typeface="Sitka Heading" pitchFamily="2" charset="0"/>
                <a:cs typeface="Times New Roman" pitchFamily="18" charset="0"/>
              </a:rPr>
              <a:t>.....</a:t>
            </a:r>
          </a:p>
        </p:txBody>
      </p:sp>
    </p:spTree>
    <p:extLst>
      <p:ext uri="{BB962C8B-B14F-4D97-AF65-F5344CB8AC3E}">
        <p14:creationId xmlns:p14="http://schemas.microsoft.com/office/powerpoint/2010/main" val="372175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277261"/>
            <a:ext cx="655320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b/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Tìm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những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việc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làm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thiếu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tính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tự</a:t>
            </a:r>
            <a:r>
              <a:rPr lang="en-US" sz="2800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Heading" pitchFamily="2" charset="0"/>
              </a:rPr>
              <a:t>lập</a:t>
            </a:r>
            <a:endParaRPr lang="en-US" sz="2800" i="1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1143000"/>
            <a:ext cx="7696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 dirty="0" err="1" smtClean="0">
                <a:latin typeface="Sitka Heading" pitchFamily="2" charset="0"/>
                <a:cs typeface="Times New Roman" pitchFamily="18" charset="0"/>
              </a:rPr>
              <a:t>Gợi</a:t>
            </a:r>
            <a:r>
              <a:rPr lang="en-US" altLang="en-US" sz="2400" dirty="0" smtClean="0">
                <a:latin typeface="Sitka Heading" pitchFamily="2" charset="0"/>
                <a:cs typeface="Times New Roman" pitchFamily="18" charset="0"/>
              </a:rPr>
              <a:t> ý: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 smtClean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Cha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nhắc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mới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đi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học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bài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làm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bài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tập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Sáng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ra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đi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học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mới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bỏ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sách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vở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vào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cặp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quên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đồ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rồi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lại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gọi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ba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mẹ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mang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đến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tr</a:t>
            </a:r>
            <a:r>
              <a:rPr lang="vi-VN" altLang="en-US" sz="2400" dirty="0">
                <a:latin typeface="Sitka Heading" pitchFamily="2" charset="0"/>
                <a:cs typeface="Times New Roman" pitchFamily="18" charset="0"/>
              </a:rPr>
              <a:t>ư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ờng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Không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tự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giác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giơ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tay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phát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biểu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xây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dựng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bài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đợi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giáo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viên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gọi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mới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trả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latin typeface="Sitka Heading" pitchFamily="2" charset="0"/>
                <a:cs typeface="Times New Roman" pitchFamily="18" charset="0"/>
              </a:rPr>
              <a:t>lời</a:t>
            </a:r>
            <a:r>
              <a:rPr lang="en-US" altLang="en-US" sz="2400" dirty="0">
                <a:latin typeface="Sitka Heading" pitchFamily="2" charset="0"/>
                <a:cs typeface="Times New Roman" pitchFamily="18" charset="0"/>
              </a:rPr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426236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" y="0"/>
            <a:ext cx="91472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76374"/>
            <a:ext cx="55626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Tuần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12,13 -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5: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lập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705213"/>
            <a:ext cx="6400800" cy="3323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Khởi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động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Khám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phá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2/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Biểu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hiện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của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tự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lập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là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tự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suy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nghĩ</a:t>
            </a:r>
            <a:r>
              <a:rPr lang="en-US" sz="2800" dirty="0" smtClean="0">
                <a:latin typeface="Bookman Old Style" pitchFamily="18" charset="0"/>
              </a:rPr>
              <a:t>, </a:t>
            </a:r>
            <a:r>
              <a:rPr lang="en-US" sz="2800" dirty="0" err="1" smtClean="0">
                <a:latin typeface="Bookman Old Style" pitchFamily="18" charset="0"/>
              </a:rPr>
              <a:t>tự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thực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hiện</a:t>
            </a:r>
            <a:r>
              <a:rPr lang="en-US" sz="2800" dirty="0" smtClean="0">
                <a:latin typeface="Bookman Old Style" pitchFamily="18" charset="0"/>
              </a:rPr>
              <a:t>, </a:t>
            </a:r>
            <a:r>
              <a:rPr lang="en-US" sz="2800" dirty="0" err="1" smtClean="0">
                <a:latin typeface="Bookman Old Style" pitchFamily="18" charset="0"/>
              </a:rPr>
              <a:t>tự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chịu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trách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nhiệm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về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quyết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định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của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mình</a:t>
            </a:r>
            <a:r>
              <a:rPr lang="en-US" sz="2800" dirty="0" smtClean="0"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4153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94" name="Picture 10" descr="thuv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11969"/>
            <a:ext cx="3347695" cy="29024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5" name="Picture 11" descr="QUYEN THAM G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65" y="3124200"/>
            <a:ext cx="3808677" cy="27096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r="13950" b="4185"/>
          <a:stretch/>
        </p:blipFill>
        <p:spPr>
          <a:xfrm>
            <a:off x="583165" y="111969"/>
            <a:ext cx="3973338" cy="29024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3276600"/>
            <a:ext cx="3612701" cy="300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16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8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1000"/>
                                        <p:tgtEl>
                                          <p:spTgt spid="118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Hình ảnh có thể có: Bùi Thị Oanh và Vũ Thị Ánh Tuyết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85"/>
          <a:stretch/>
        </p:blipFill>
        <p:spPr bwMode="auto">
          <a:xfrm>
            <a:off x="228600" y="545963"/>
            <a:ext cx="3733800" cy="3000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681" y="601297"/>
            <a:ext cx="3961243" cy="2883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932" y="3976323"/>
            <a:ext cx="3886555" cy="1888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86200"/>
            <a:ext cx="4117200" cy="2000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52023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981200"/>
            <a:ext cx="5410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Một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số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tấm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gương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thể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hiện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tính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tự</a:t>
            </a:r>
            <a:r>
              <a:rPr lang="en-US" sz="3600" dirty="0" smtClean="0">
                <a:solidFill>
                  <a:srgbClr val="FF0000"/>
                </a:solidFill>
                <a:latin typeface="Sitka Small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Sitka Small" pitchFamily="2" charset="0"/>
              </a:rPr>
              <a:t>lập</a:t>
            </a:r>
            <a:endParaRPr lang="en-US" sz="3600" dirty="0">
              <a:solidFill>
                <a:srgbClr val="FF0000"/>
              </a:solidFill>
              <a:latin typeface="Sitka Smal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60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06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"/>
            <a:ext cx="2256692" cy="3063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vietnam_40014120_14485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851" y="381000"/>
            <a:ext cx="2133600" cy="3063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62558" y="3581400"/>
            <a:ext cx="633364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latin typeface="Sitka Subheading" pitchFamily="2" charset="0"/>
              </a:rPr>
              <a:t>Những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vận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động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viên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tham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gia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Đại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hội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thể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dục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thể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thao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dành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cho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người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khuyết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tật</a:t>
            </a:r>
            <a:r>
              <a:rPr lang="en-US" sz="2000" dirty="0" smtClean="0">
                <a:latin typeface="Sitka Subheading" pitchFamily="2" charset="0"/>
              </a:rPr>
              <a:t>, </a:t>
            </a:r>
            <a:r>
              <a:rPr lang="en-US" sz="2000" dirty="0" err="1" smtClean="0">
                <a:latin typeface="Sitka Subheading" pitchFamily="2" charset="0"/>
              </a:rPr>
              <a:t>có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người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bị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mù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cả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đôi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mắt</a:t>
            </a:r>
            <a:r>
              <a:rPr lang="en-US" sz="2000" dirty="0" smtClean="0">
                <a:latin typeface="Sitka Subheading" pitchFamily="2" charset="0"/>
              </a:rPr>
              <a:t>, </a:t>
            </a:r>
            <a:r>
              <a:rPr lang="en-US" sz="2000" dirty="0" err="1" smtClean="0">
                <a:latin typeface="Sitka Subheading" pitchFamily="2" charset="0"/>
              </a:rPr>
              <a:t>có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người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bị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mất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đi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một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bộ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phận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trên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cơ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thể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của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mình</a:t>
            </a:r>
            <a:r>
              <a:rPr lang="en-US" sz="2000" dirty="0" smtClean="0">
                <a:latin typeface="Sitka Subheading" pitchFamily="2" charset="0"/>
              </a:rPr>
              <a:t>, </a:t>
            </a:r>
            <a:r>
              <a:rPr lang="en-US" sz="2000" dirty="0" err="1" smtClean="0">
                <a:latin typeface="Sitka Subheading" pitchFamily="2" charset="0"/>
              </a:rPr>
              <a:t>nhưng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với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tính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tự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lập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họ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đã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vượt</a:t>
            </a:r>
            <a:r>
              <a:rPr lang="en-US" sz="2000" dirty="0" smtClean="0">
                <a:latin typeface="Sitka Subheading" pitchFamily="2" charset="0"/>
              </a:rPr>
              <a:t> qua </a:t>
            </a:r>
            <a:r>
              <a:rPr lang="en-US" sz="2000" dirty="0" err="1" smtClean="0">
                <a:latin typeface="Sitka Subheading" pitchFamily="2" charset="0"/>
              </a:rPr>
              <a:t>những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trận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đấu</a:t>
            </a:r>
            <a:r>
              <a:rPr lang="en-US" sz="2000" dirty="0" smtClean="0">
                <a:latin typeface="Sitka Subheading" pitchFamily="2" charset="0"/>
              </a:rPr>
              <a:t> gay go </a:t>
            </a:r>
            <a:r>
              <a:rPr lang="en-US" sz="2000" dirty="0" err="1" smtClean="0">
                <a:latin typeface="Sitka Subheading" pitchFamily="2" charset="0"/>
              </a:rPr>
              <a:t>đem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vinh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quang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về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cho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nước</a:t>
            </a:r>
            <a:r>
              <a:rPr lang="en-US" sz="2000" dirty="0" smtClean="0">
                <a:latin typeface="Sitka Subheading" pitchFamily="2" charset="0"/>
              </a:rPr>
              <a:t> </a:t>
            </a:r>
            <a:r>
              <a:rPr lang="en-US" sz="2000" dirty="0" err="1" smtClean="0">
                <a:latin typeface="Sitka Subheading" pitchFamily="2" charset="0"/>
              </a:rPr>
              <a:t>nhà</a:t>
            </a:r>
            <a:r>
              <a:rPr lang="en-US" sz="2000" dirty="0" smtClean="0">
                <a:latin typeface="Sitka Subheading" pitchFamily="2" charset="0"/>
              </a:rPr>
              <a:t>,..</a:t>
            </a:r>
            <a:endParaRPr lang="en-US" sz="2000" dirty="0"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07"/>
            <a:ext cx="9144000" cy="6858000"/>
          </a:xfrm>
          <a:prstGeom prst="rect">
            <a:avLst/>
          </a:prstGeom>
        </p:spPr>
      </p:pic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0" y="2057400"/>
            <a:ext cx="60960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2400" dirty="0">
                <a:latin typeface="Sitka Subheading" pitchFamily="2" charset="0"/>
              </a:rPr>
              <a:t>   </a:t>
            </a:r>
            <a:r>
              <a:rPr lang="en-US" altLang="en-US" sz="2400" dirty="0" smtClean="0">
                <a:latin typeface="Sitka Subheading" pitchFamily="2" charset="0"/>
              </a:rPr>
              <a:t> </a:t>
            </a:r>
            <a:r>
              <a:rPr lang="en-US" altLang="en-US" sz="2400" dirty="0" err="1" smtClean="0">
                <a:latin typeface="Sitka Subheading" pitchFamily="2" charset="0"/>
              </a:rPr>
              <a:t>Với</a:t>
            </a:r>
            <a:r>
              <a:rPr lang="en-US" altLang="en-US" sz="2400" dirty="0" smtClean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trọng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lượng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chỉ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có</a:t>
            </a:r>
            <a:r>
              <a:rPr lang="en-US" altLang="en-US" sz="2400" dirty="0">
                <a:latin typeface="Sitka Subheading" pitchFamily="2" charset="0"/>
              </a:rPr>
              <a:t> 12 kg </a:t>
            </a:r>
            <a:r>
              <a:rPr lang="en-US" altLang="en-US" sz="2400" dirty="0" err="1">
                <a:latin typeface="Sitka Subheading" pitchFamily="2" charset="0"/>
              </a:rPr>
              <a:t>và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gần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như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mất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hoàn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toàn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khả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năng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vận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động</a:t>
            </a:r>
            <a:r>
              <a:rPr lang="en-US" altLang="en-US" sz="2400" dirty="0">
                <a:latin typeface="Sitka Subheading" pitchFamily="2" charset="0"/>
              </a:rPr>
              <a:t>, </a:t>
            </a:r>
            <a:r>
              <a:rPr lang="en-US" altLang="en-US" sz="2400" dirty="0" err="1">
                <a:latin typeface="Sitka Subheading" pitchFamily="2" charset="0"/>
              </a:rPr>
              <a:t>chàng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trai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bại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liệt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Nguyễn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Công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Hùng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đã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vượt</a:t>
            </a:r>
            <a:r>
              <a:rPr lang="en-US" altLang="en-US" sz="2400" dirty="0">
                <a:latin typeface="Sitka Subheading" pitchFamily="2" charset="0"/>
              </a:rPr>
              <a:t> qua </a:t>
            </a:r>
            <a:r>
              <a:rPr lang="en-US" altLang="en-US" sz="2400" dirty="0" err="1">
                <a:latin typeface="Sitka Subheading" pitchFamily="2" charset="0"/>
              </a:rPr>
              <a:t>những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khó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khăn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thường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ngày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trở</a:t>
            </a:r>
            <a:r>
              <a:rPr lang="en-US" altLang="en-US" sz="2400" dirty="0">
                <a:latin typeface="Sitka Subheading" pitchFamily="2" charset="0"/>
              </a:rPr>
              <a:t> </a:t>
            </a:r>
            <a:r>
              <a:rPr lang="en-US" altLang="en-US" sz="2400" dirty="0" err="1">
                <a:latin typeface="Sitka Subheading" pitchFamily="2" charset="0"/>
              </a:rPr>
              <a:t>thành</a:t>
            </a:r>
            <a:r>
              <a:rPr lang="en-US" altLang="en-US" sz="2400" dirty="0">
                <a:latin typeface="Sitka Subheading" pitchFamily="2" charset="0"/>
              </a:rPr>
              <a:t> “</a:t>
            </a:r>
            <a:r>
              <a:rPr lang="en-US" altLang="en-US" sz="2400" i="1" dirty="0" err="1">
                <a:latin typeface="Sitka Subheading" pitchFamily="2" charset="0"/>
              </a:rPr>
              <a:t>Hiệp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sỹ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công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nghệ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thông</a:t>
            </a:r>
            <a:r>
              <a:rPr lang="en-US" altLang="en-US" sz="2400" i="1" dirty="0">
                <a:latin typeface="Sitka Subheading" pitchFamily="2" charset="0"/>
              </a:rPr>
              <a:t> tin </a:t>
            </a:r>
            <a:r>
              <a:rPr lang="en-US" altLang="en-US" sz="2400" i="1" dirty="0" err="1">
                <a:latin typeface="Sitka Subheading" pitchFamily="2" charset="0"/>
              </a:rPr>
              <a:t>năm</a:t>
            </a:r>
            <a:r>
              <a:rPr lang="en-US" altLang="en-US" sz="2400" i="1" dirty="0">
                <a:latin typeface="Sitka Subheading" pitchFamily="2" charset="0"/>
              </a:rPr>
              <a:t> 2005”, </a:t>
            </a:r>
            <a:r>
              <a:rPr lang="en-US" altLang="en-US" sz="2400" i="1" dirty="0" err="1">
                <a:latin typeface="Sitka Subheading" pitchFamily="2" charset="0"/>
              </a:rPr>
              <a:t>anh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vi-VN" altLang="en-US" sz="2400" i="1" dirty="0">
                <a:latin typeface="Sitka Subheading" pitchFamily="2" charset="0"/>
              </a:rPr>
              <a:t>đã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tr</a:t>
            </a:r>
            <a:r>
              <a:rPr lang="vi-VN" altLang="en-US" sz="2400" i="1" dirty="0">
                <a:latin typeface="Sitka Subheading" pitchFamily="2" charset="0"/>
              </a:rPr>
              <a:t>ở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th</a:t>
            </a:r>
            <a:r>
              <a:rPr lang="vi-VN" altLang="en-US" sz="2400" i="1" dirty="0">
                <a:latin typeface="Sitka Subheading" pitchFamily="2" charset="0"/>
              </a:rPr>
              <a:t>ành</a:t>
            </a:r>
            <a:r>
              <a:rPr lang="en-US" altLang="en-US" sz="2400" i="1" dirty="0">
                <a:latin typeface="Sitka Subheading" pitchFamily="2" charset="0"/>
              </a:rPr>
              <a:t> m</a:t>
            </a:r>
            <a:r>
              <a:rPr lang="vi-VN" altLang="en-US" sz="2400" i="1" dirty="0">
                <a:latin typeface="Sitka Subheading" pitchFamily="2" charset="0"/>
              </a:rPr>
              <a:t>ột</a:t>
            </a:r>
            <a:r>
              <a:rPr lang="en-US" altLang="en-US" sz="2400" i="1" dirty="0">
                <a:latin typeface="Sitka Subheading" pitchFamily="2" charset="0"/>
              </a:rPr>
              <a:t> t</a:t>
            </a:r>
            <a:r>
              <a:rPr lang="vi-VN" altLang="en-US" sz="2400" i="1" dirty="0">
                <a:latin typeface="Sitka Subheading" pitchFamily="2" charset="0"/>
              </a:rPr>
              <a:t>ấm</a:t>
            </a:r>
            <a:r>
              <a:rPr lang="en-US" altLang="en-US" sz="2400" i="1" dirty="0">
                <a:latin typeface="Sitka Subheading" pitchFamily="2" charset="0"/>
              </a:rPr>
              <a:t> g</a:t>
            </a:r>
            <a:r>
              <a:rPr lang="vi-VN" altLang="en-US" sz="2400" i="1" dirty="0">
                <a:latin typeface="Sitka Subheading" pitchFamily="2" charset="0"/>
              </a:rPr>
              <a:t>ươ</a:t>
            </a:r>
            <a:r>
              <a:rPr lang="en-US" altLang="en-US" sz="2400" i="1" dirty="0" err="1">
                <a:latin typeface="Sitka Subheading" pitchFamily="2" charset="0"/>
              </a:rPr>
              <a:t>ng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sáng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thể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hiện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tính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tự</a:t>
            </a:r>
            <a:r>
              <a:rPr lang="en-US" altLang="en-US" sz="2400" i="1" dirty="0">
                <a:latin typeface="Sitka Subheading" pitchFamily="2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</a:rPr>
              <a:t>lập</a:t>
            </a:r>
            <a:r>
              <a:rPr lang="en-US" altLang="en-US" sz="2400" i="1" dirty="0">
                <a:latin typeface="Sitka Subheading" pitchFamily="2" charset="0"/>
              </a:rPr>
              <a:t>.</a:t>
            </a:r>
            <a:endParaRPr lang="vi-VN" altLang="en-US" sz="2400" i="1" dirty="0">
              <a:latin typeface="Sitka Subheading" pitchFamily="2" charset="0"/>
            </a:endParaRPr>
          </a:p>
        </p:txBody>
      </p:sp>
      <p:pic>
        <p:nvPicPr>
          <p:cNvPr id="122882" name="Picture 2" descr="vtc_214735_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0"/>
          <a:stretch/>
        </p:blipFill>
        <p:spPr bwMode="auto">
          <a:xfrm>
            <a:off x="6477000" y="2362200"/>
            <a:ext cx="2362200" cy="3564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151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2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228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I/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Khởi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động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: “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Đôi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bàn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chân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kì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diệu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”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3" name="NGUYỄN NGỌC KÝ - ĐÔI BÀN CHÂN KỲ DIỆU - CÂU CHUYỆN VĨ NHÂ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8498.48" end="73440.56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85800"/>
            <a:ext cx="86868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9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07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78" y="228600"/>
            <a:ext cx="7338402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0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21509chui-thue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07383"/>
            <a:ext cx="2562597" cy="3047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thayk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72" y="154982"/>
            <a:ext cx="3011455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thayky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1183"/>
            <a:ext cx="2749479" cy="31544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233798" y="3733800"/>
            <a:ext cx="5372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err="1">
                <a:solidFill>
                  <a:srgbClr val="FF0000"/>
                </a:solidFill>
                <a:latin typeface="Bookman Old Style" pitchFamily="18" charset="0"/>
              </a:rPr>
              <a:t>Thầy</a:t>
            </a:r>
            <a:r>
              <a:rPr lang="en-US" altLang="en-US" sz="28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Bookman Old Style" pitchFamily="18" charset="0"/>
              </a:rPr>
              <a:t>giáo</a:t>
            </a:r>
            <a:r>
              <a:rPr lang="en-US" altLang="en-US" sz="28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Bookman Old Style" pitchFamily="18" charset="0"/>
              </a:rPr>
              <a:t>Nguyễn</a:t>
            </a:r>
            <a:r>
              <a:rPr lang="en-US" altLang="en-US" sz="28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Bookman Old Style" pitchFamily="18" charset="0"/>
              </a:rPr>
              <a:t>Ngọc</a:t>
            </a:r>
            <a:r>
              <a:rPr lang="en-US" altLang="en-US" sz="28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altLang="en-US" sz="2800" dirty="0" err="1">
                <a:solidFill>
                  <a:srgbClr val="FF0000"/>
                </a:solidFill>
                <a:latin typeface="Bookman Old Style" pitchFamily="18" charset="0"/>
              </a:rPr>
              <a:t>Ký</a:t>
            </a:r>
            <a:endParaRPr lang="en-US" altLang="en-US" sz="28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87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51054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Minh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Phú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khi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sinh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ra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2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cánh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tay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Bạn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kiên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trì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tự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mình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Chịu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đau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đớn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vá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áo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quần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thêu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bằng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chân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Tập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cầu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đá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bóng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bơi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lội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công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việc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smtClean="0">
                <a:latin typeface="Sitka Subheading" pitchFamily="2" charset="0"/>
                <a:cs typeface="Times New Roman" panose="02020603050405020304" pitchFamily="18" charset="0"/>
              </a:rPr>
              <a:t>cha </a:t>
            </a:r>
            <a:r>
              <a:rPr lang="en-US" altLang="en-US" sz="2400" dirty="0" err="1" smtClean="0">
                <a:latin typeface="Sitka Subheading" pitchFamily="2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.</a:t>
            </a:r>
            <a:b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</a:br>
            <a:r>
              <a:rPr lang="en-US" altLang="en-US" sz="2400" dirty="0" err="1" smtClean="0">
                <a:latin typeface="Sitka Subheading" pitchFamily="2" charset="0"/>
                <a:cs typeface="Times New Roman" panose="02020603050405020304" pitchFamily="18" charset="0"/>
              </a:rPr>
              <a:t>Phú</a:t>
            </a:r>
            <a:r>
              <a:rPr lang="en-US" altLang="en-US" sz="2400" dirty="0" smtClean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Sitka Subheading" pitchFamily="2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Sitka Subheading" pitchFamily="2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“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Giờ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thì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tôi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đã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biết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chẳng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không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thể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.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Nếu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có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nghị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lực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quyết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tâm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mình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sẽ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vượt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qua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tất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Sitka Subheading" pitchFamily="2" charset="0"/>
                <a:cs typeface="Times New Roman" panose="02020603050405020304" pitchFamily="18" charset="0"/>
              </a:rPr>
              <a:t>cả</a:t>
            </a:r>
            <a:r>
              <a:rPr lang="en-US" altLang="en-US" sz="2400" i="1" dirty="0">
                <a:latin typeface="Sitka Subheading" pitchFamily="2" charset="0"/>
                <a:cs typeface="Times New Roman" panose="02020603050405020304" pitchFamily="18" charset="0"/>
              </a:rPr>
              <a:t>.”</a:t>
            </a:r>
            <a:endParaRPr lang="en-US" sz="2400" dirty="0">
              <a:latin typeface="Sitka Subheading" pitchFamily="2" charset="0"/>
            </a:endParaRPr>
          </a:p>
        </p:txBody>
      </p:sp>
      <p:pic>
        <p:nvPicPr>
          <p:cNvPr id="4" name="Picture 3" descr="Re-exposure of Image-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86400" y="273803"/>
            <a:ext cx="3012038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770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9436"/>
            <a:ext cx="7924800" cy="1384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Theo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biệt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giữa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tự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lập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gì</a:t>
            </a:r>
            <a:r>
              <a:rPr lang="en-US" sz="2800" dirty="0" smtClean="0">
                <a:solidFill>
                  <a:srgbClr val="FF0000"/>
                </a:solidFill>
                <a:latin typeface="Sitka Heading" pitchFamily="2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9200" y="1295400"/>
            <a:ext cx="531204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 err="1" smtClean="0">
                <a:latin typeface="Sitka Heading" pitchFamily="2" charset="0"/>
              </a:rPr>
              <a:t>Tự</a:t>
            </a:r>
            <a:r>
              <a:rPr lang="en-US" sz="2400" b="1" dirty="0" smtClean="0">
                <a:latin typeface="Sitka Heading" pitchFamily="2" charset="0"/>
              </a:rPr>
              <a:t> </a:t>
            </a:r>
            <a:r>
              <a:rPr lang="en-US" sz="2400" b="1" dirty="0" err="1" smtClean="0">
                <a:latin typeface="Sitka Heading" pitchFamily="2" charset="0"/>
              </a:rPr>
              <a:t>lập</a:t>
            </a:r>
            <a:endParaRPr lang="en-US" sz="2400" b="1" dirty="0" smtClean="0">
              <a:latin typeface="Sitka Heading" pitchFamily="2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Sitka Heading" pitchFamily="2" charset="0"/>
              </a:rPr>
              <a:t>- </a:t>
            </a:r>
            <a:r>
              <a:rPr lang="en-US" altLang="en-US" sz="2400" dirty="0" err="1" smtClean="0">
                <a:latin typeface="Sitka Heading" pitchFamily="2" charset="0"/>
              </a:rPr>
              <a:t>Tự</a:t>
            </a:r>
            <a:r>
              <a:rPr lang="en-US" altLang="en-US" sz="2400" dirty="0" smtClean="0">
                <a:latin typeface="Sitka Heading" pitchFamily="2" charset="0"/>
              </a:rPr>
              <a:t> tin, </a:t>
            </a:r>
            <a:r>
              <a:rPr lang="en-US" altLang="en-US" sz="2400" dirty="0" err="1" smtClean="0">
                <a:latin typeface="Sitka Heading" pitchFamily="2" charset="0"/>
              </a:rPr>
              <a:t>bản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lĩnh</a:t>
            </a:r>
            <a:endParaRPr lang="en-US" altLang="en-US" sz="2400" dirty="0" smtClean="0">
              <a:latin typeface="Sitka Heading" pitchFamily="2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Sitka Heading" pitchFamily="2" charset="0"/>
              </a:rPr>
              <a:t>- </a:t>
            </a:r>
            <a:r>
              <a:rPr lang="en-US" altLang="en-US" sz="2400" dirty="0" err="1" smtClean="0">
                <a:latin typeface="Sitka Heading" pitchFamily="2" charset="0"/>
              </a:rPr>
              <a:t>Đương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đầu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khó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khăn</a:t>
            </a:r>
            <a:r>
              <a:rPr lang="en-US" altLang="en-US" sz="2400" dirty="0" smtClean="0">
                <a:latin typeface="Sitka Heading" pitchFamily="2" charset="0"/>
              </a:rPr>
              <a:t>, </a:t>
            </a:r>
            <a:r>
              <a:rPr lang="en-US" altLang="en-US" sz="2400" dirty="0" err="1" smtClean="0">
                <a:latin typeface="Sitka Heading" pitchFamily="2" charset="0"/>
              </a:rPr>
              <a:t>thử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thách</a:t>
            </a:r>
            <a:r>
              <a:rPr lang="en-US" altLang="en-US" sz="2400" dirty="0" smtClean="0">
                <a:latin typeface="Sitka Heading" pitchFamily="2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 smtClean="0">
                <a:latin typeface="Sitka Heading" pitchFamily="2" charset="0"/>
              </a:rPr>
              <a:t>- Ý </a:t>
            </a:r>
            <a:r>
              <a:rPr lang="en-US" altLang="en-US" sz="2400" dirty="0" err="1" smtClean="0">
                <a:latin typeface="Sitka Heading" pitchFamily="2" charset="0"/>
              </a:rPr>
              <a:t>chí</a:t>
            </a:r>
            <a:r>
              <a:rPr lang="en-US" altLang="en-US" sz="2400" dirty="0" smtClean="0">
                <a:latin typeface="Sitka Heading" pitchFamily="2" charset="0"/>
              </a:rPr>
              <a:t>, </a:t>
            </a:r>
            <a:r>
              <a:rPr lang="en-US" altLang="en-US" sz="2400" dirty="0" err="1" smtClean="0">
                <a:latin typeface="Sitka Heading" pitchFamily="2" charset="0"/>
              </a:rPr>
              <a:t>nỗ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lực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vươn</a:t>
            </a:r>
            <a:r>
              <a:rPr lang="en-US" altLang="en-US" sz="2400" dirty="0" smtClean="0">
                <a:latin typeface="Sitka Heading" pitchFamily="2" charset="0"/>
              </a:rPr>
              <a:t> </a:t>
            </a:r>
            <a:r>
              <a:rPr lang="en-US" altLang="en-US" sz="2400" dirty="0" err="1" smtClean="0">
                <a:latin typeface="Sitka Heading" pitchFamily="2" charset="0"/>
              </a:rPr>
              <a:t>lên</a:t>
            </a:r>
            <a:r>
              <a:rPr lang="en-US" altLang="en-US" sz="2400" dirty="0" smtClean="0">
                <a:latin typeface="Sitka Heading" pitchFamily="2" charset="0"/>
              </a:rPr>
              <a:t>.</a:t>
            </a:r>
          </a:p>
          <a:p>
            <a:pPr marL="342900" indent="-34290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sz="2400" b="1" dirty="0" err="1" smtClean="0">
                <a:latin typeface="Sitka Heading" pitchFamily="2" charset="0"/>
              </a:rPr>
              <a:t>Không</a:t>
            </a:r>
            <a:r>
              <a:rPr lang="en-US" sz="2400" b="1" dirty="0" smtClean="0">
                <a:latin typeface="Sitka Heading" pitchFamily="2" charset="0"/>
              </a:rPr>
              <a:t> </a:t>
            </a:r>
            <a:r>
              <a:rPr lang="en-US" sz="2400" b="1" dirty="0" err="1" smtClean="0">
                <a:latin typeface="Sitka Heading" pitchFamily="2" charset="0"/>
              </a:rPr>
              <a:t>tự</a:t>
            </a:r>
            <a:r>
              <a:rPr lang="en-US" sz="2400" b="1" dirty="0" smtClean="0">
                <a:latin typeface="Sitka Heading" pitchFamily="2" charset="0"/>
              </a:rPr>
              <a:t> </a:t>
            </a:r>
            <a:r>
              <a:rPr lang="en-US" sz="2400" b="1" dirty="0" err="1" smtClean="0">
                <a:latin typeface="Sitka Heading" pitchFamily="2" charset="0"/>
              </a:rPr>
              <a:t>lập</a:t>
            </a:r>
            <a:endParaRPr lang="en-US" sz="2400" b="1" dirty="0" smtClean="0">
              <a:latin typeface="Sitka 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Sitka Heading" pitchFamily="2" charset="0"/>
              </a:rPr>
              <a:t>- </a:t>
            </a:r>
            <a:r>
              <a:rPr lang="en-US" sz="2400" dirty="0" err="1" smtClean="0">
                <a:latin typeface="Sitka Heading" pitchFamily="2" charset="0"/>
              </a:rPr>
              <a:t>Nhút</a:t>
            </a:r>
            <a:r>
              <a:rPr lang="en-US" sz="2400" dirty="0" smtClean="0">
                <a:latin typeface="Sitka Heading" pitchFamily="2" charset="0"/>
              </a:rPr>
              <a:t> </a:t>
            </a:r>
            <a:r>
              <a:rPr lang="en-US" sz="2400" dirty="0" err="1" smtClean="0">
                <a:latin typeface="Sitka Heading" pitchFamily="2" charset="0"/>
              </a:rPr>
              <a:t>nhát</a:t>
            </a:r>
            <a:r>
              <a:rPr lang="en-US" sz="2400" dirty="0" smtClean="0">
                <a:latin typeface="Sitka Heading" pitchFamily="2" charset="0"/>
              </a:rPr>
              <a:t>, </a:t>
            </a:r>
            <a:r>
              <a:rPr lang="en-US" sz="2400" dirty="0" err="1" smtClean="0">
                <a:latin typeface="Sitka Heading" pitchFamily="2" charset="0"/>
              </a:rPr>
              <a:t>không</a:t>
            </a:r>
            <a:r>
              <a:rPr lang="en-US" sz="2400" dirty="0" smtClean="0">
                <a:latin typeface="Sitka Heading" pitchFamily="2" charset="0"/>
              </a:rPr>
              <a:t> </a:t>
            </a:r>
            <a:r>
              <a:rPr lang="en-US" sz="2400" dirty="0" err="1" smtClean="0">
                <a:latin typeface="Sitka Heading" pitchFamily="2" charset="0"/>
              </a:rPr>
              <a:t>bản</a:t>
            </a:r>
            <a:r>
              <a:rPr lang="en-US" sz="2400" dirty="0" smtClean="0">
                <a:latin typeface="Sitka Heading" pitchFamily="2" charset="0"/>
              </a:rPr>
              <a:t> </a:t>
            </a:r>
            <a:r>
              <a:rPr lang="en-US" sz="2400" dirty="0" err="1" smtClean="0">
                <a:latin typeface="Sitka Heading" pitchFamily="2" charset="0"/>
              </a:rPr>
              <a:t>lĩnh</a:t>
            </a:r>
            <a:endParaRPr lang="en-US" sz="2400" dirty="0" smtClean="0">
              <a:latin typeface="Sitka Heading" pitchFamily="2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Sitka Heading" pitchFamily="2" charset="0"/>
              </a:rPr>
              <a:t>- Lo </a:t>
            </a:r>
            <a:r>
              <a:rPr lang="en-US" sz="2400" dirty="0" err="1" smtClean="0">
                <a:latin typeface="Sitka Heading" pitchFamily="2" charset="0"/>
              </a:rPr>
              <a:t>sợ</a:t>
            </a:r>
            <a:r>
              <a:rPr lang="en-US" sz="2400" dirty="0" smtClean="0">
                <a:latin typeface="Sitka Heading" pitchFamily="2" charset="0"/>
              </a:rPr>
              <a:t>, </a:t>
            </a:r>
            <a:r>
              <a:rPr lang="en-US" sz="2400" dirty="0" err="1" smtClean="0">
                <a:latin typeface="Sitka Heading" pitchFamily="2" charset="0"/>
              </a:rPr>
              <a:t>ngại</a:t>
            </a:r>
            <a:r>
              <a:rPr lang="en-US" sz="2400" dirty="0" smtClean="0">
                <a:latin typeface="Sitka Heading" pitchFamily="2" charset="0"/>
              </a:rPr>
              <a:t> </a:t>
            </a:r>
            <a:r>
              <a:rPr lang="en-US" sz="2400" dirty="0" err="1" smtClean="0">
                <a:latin typeface="Sitka Heading" pitchFamily="2" charset="0"/>
              </a:rPr>
              <a:t>khó</a:t>
            </a:r>
            <a:r>
              <a:rPr lang="en-US" sz="2400" dirty="0" smtClean="0">
                <a:latin typeface="Sitka Heading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Sitka Heading" pitchFamily="2" charset="0"/>
              </a:rPr>
              <a:t>- Ỷ </a:t>
            </a:r>
            <a:r>
              <a:rPr lang="en-US" sz="2400" dirty="0" err="1" smtClean="0">
                <a:latin typeface="Sitka Heading" pitchFamily="2" charset="0"/>
              </a:rPr>
              <a:t>lại</a:t>
            </a:r>
            <a:r>
              <a:rPr lang="en-US" sz="2400" dirty="0" smtClean="0">
                <a:latin typeface="Sitka Heading" pitchFamily="2" charset="0"/>
              </a:rPr>
              <a:t>, </a:t>
            </a:r>
            <a:r>
              <a:rPr lang="en-US" sz="2400" dirty="0" err="1" smtClean="0">
                <a:latin typeface="Sitka Heading" pitchFamily="2" charset="0"/>
              </a:rPr>
              <a:t>dựa</a:t>
            </a:r>
            <a:r>
              <a:rPr lang="en-US" sz="2400" dirty="0" smtClean="0">
                <a:latin typeface="Sitka Heading" pitchFamily="2" charset="0"/>
              </a:rPr>
              <a:t> </a:t>
            </a:r>
            <a:r>
              <a:rPr lang="en-US" sz="2400" dirty="0" err="1" smtClean="0">
                <a:latin typeface="Sitka Heading" pitchFamily="2" charset="0"/>
              </a:rPr>
              <a:t>dẫm</a:t>
            </a:r>
            <a:endParaRPr lang="en-US" sz="2400" dirty="0" smtClean="0"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10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" y="0"/>
            <a:ext cx="91472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76374"/>
            <a:ext cx="55626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Tuần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12,13 -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5: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lập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705213"/>
            <a:ext cx="7010400" cy="36933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Khởi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động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Khám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phá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Bookman Old Style" pitchFamily="18" charset="0"/>
              </a:rPr>
              <a:t>3/ Ý </a:t>
            </a:r>
            <a:r>
              <a:rPr lang="en-US" sz="2800" b="1" dirty="0" err="1">
                <a:solidFill>
                  <a:srgbClr val="0070C0"/>
                </a:solidFill>
                <a:latin typeface="Bookman Old Style" pitchFamily="18" charset="0"/>
              </a:rPr>
              <a:t>nghĩa</a:t>
            </a:r>
            <a:r>
              <a:rPr lang="en-US" sz="2800" b="1" dirty="0">
                <a:solidFill>
                  <a:srgbClr val="0070C0"/>
                </a:solidFill>
                <a:latin typeface="Bookman Old Style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Bookman Old Style" pitchFamily="18" charset="0"/>
              </a:rPr>
              <a:t>- </a:t>
            </a:r>
            <a:r>
              <a:rPr lang="en-US" sz="2400" dirty="0" err="1">
                <a:latin typeface="Bookman Old Style" pitchFamily="18" charset="0"/>
              </a:rPr>
              <a:t>Giúp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chúng</a:t>
            </a:r>
            <a:r>
              <a:rPr lang="en-US" sz="2400" dirty="0">
                <a:latin typeface="Bookman Old Style" pitchFamily="18" charset="0"/>
              </a:rPr>
              <a:t> ta </a:t>
            </a:r>
            <a:r>
              <a:rPr lang="en-US" sz="2400" dirty="0" err="1">
                <a:latin typeface="Bookman Old Style" pitchFamily="18" charset="0"/>
              </a:rPr>
              <a:t>tự</a:t>
            </a:r>
            <a:r>
              <a:rPr lang="en-US" sz="2400" dirty="0">
                <a:latin typeface="Bookman Old Style" pitchFamily="18" charset="0"/>
              </a:rPr>
              <a:t> tin, </a:t>
            </a:r>
            <a:r>
              <a:rPr lang="en-US" sz="2400" dirty="0" err="1">
                <a:latin typeface="Bookman Old Style" pitchFamily="18" charset="0"/>
              </a:rPr>
              <a:t>có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bản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lĩnh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cá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nhân</a:t>
            </a:r>
            <a:r>
              <a:rPr lang="en-US" sz="2400" dirty="0">
                <a:latin typeface="Bookman Old Style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Bookman Old Style" pitchFamily="18" charset="0"/>
              </a:rPr>
              <a:t>- </a:t>
            </a:r>
            <a:r>
              <a:rPr lang="en-US" sz="2400" dirty="0" err="1">
                <a:latin typeface="Bookman Old Style" pitchFamily="18" charset="0"/>
              </a:rPr>
              <a:t>Dễ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thành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công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trong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cuộc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sống</a:t>
            </a:r>
            <a:r>
              <a:rPr lang="en-US" sz="2400" dirty="0">
                <a:latin typeface="Bookman Old Style" pitchFamily="18" charset="0"/>
              </a:rPr>
              <a:t>, </a:t>
            </a:r>
            <a:r>
              <a:rPr lang="en-US" sz="2400" dirty="0" err="1">
                <a:latin typeface="Bookman Old Style" pitchFamily="18" charset="0"/>
              </a:rPr>
              <a:t>xứng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đáng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được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người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khác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kính</a:t>
            </a:r>
            <a:r>
              <a:rPr lang="en-US" sz="2400" dirty="0">
                <a:latin typeface="Bookman Old Style" pitchFamily="18" charset="0"/>
              </a:rPr>
              <a:t> </a:t>
            </a:r>
            <a:r>
              <a:rPr lang="en-US" sz="2400" dirty="0" err="1">
                <a:latin typeface="Bookman Old Style" pitchFamily="18" charset="0"/>
              </a:rPr>
              <a:t>trọng</a:t>
            </a:r>
            <a:r>
              <a:rPr lang="en-US" sz="2400" dirty="0">
                <a:latin typeface="Bookman Old Style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893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789122"/>
            <a:ext cx="6019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giá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khả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năng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lập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?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Và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đó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hãy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đề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cách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rèn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luyện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lập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?</a:t>
            </a:r>
            <a:endParaRPr lang="en-SG" sz="2400" i="1" dirty="0">
              <a:solidFill>
                <a:srgbClr val="FF0000"/>
              </a:solidFill>
              <a:latin typeface="Sitka Subheading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67000" y="2590800"/>
            <a:ext cx="6477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>
                <a:latin typeface="Sitka Subheading" pitchFamily="2" charset="0"/>
              </a:rPr>
              <a:t>- </a:t>
            </a:r>
            <a:r>
              <a:rPr lang="en-US" sz="2400" i="1" dirty="0" err="1">
                <a:latin typeface="Sitka Subheading" pitchFamily="2" charset="0"/>
              </a:rPr>
              <a:t>Chúng</a:t>
            </a:r>
            <a:r>
              <a:rPr lang="en-US" sz="2400" i="1" dirty="0">
                <a:latin typeface="Sitka Subheading" pitchFamily="2" charset="0"/>
              </a:rPr>
              <a:t> ta </a:t>
            </a:r>
            <a:r>
              <a:rPr lang="en-US" sz="2400" i="1" dirty="0" err="1">
                <a:latin typeface="Sitka Subheading" pitchFamily="2" charset="0"/>
              </a:rPr>
              <a:t>cần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chủ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động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làm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việc</a:t>
            </a:r>
            <a:r>
              <a:rPr lang="en-US" sz="2400" i="1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Sitka Subheading" pitchFamily="2" charset="0"/>
              </a:rPr>
              <a:t>- </a:t>
            </a:r>
            <a:r>
              <a:rPr lang="en-US" sz="2400" i="1" dirty="0" err="1">
                <a:latin typeface="Sitka Subheading" pitchFamily="2" charset="0"/>
              </a:rPr>
              <a:t>Tự</a:t>
            </a:r>
            <a:r>
              <a:rPr lang="en-US" sz="2400" i="1" dirty="0">
                <a:latin typeface="Sitka Subheading" pitchFamily="2" charset="0"/>
              </a:rPr>
              <a:t> tin </a:t>
            </a:r>
            <a:r>
              <a:rPr lang="en-US" sz="2400" i="1" dirty="0" err="1">
                <a:latin typeface="Sitka Subheading" pitchFamily="2" charset="0"/>
              </a:rPr>
              <a:t>và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quyết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tâm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khi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thực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hiện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hành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động</a:t>
            </a:r>
            <a:r>
              <a:rPr lang="en-US" sz="2400" i="1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i="1" dirty="0">
                <a:latin typeface="Sitka Subheading" pitchFamily="2" charset="0"/>
              </a:rPr>
              <a:t>- </a:t>
            </a:r>
            <a:r>
              <a:rPr lang="en-US" sz="2400" i="1" dirty="0" err="1">
                <a:latin typeface="Sitka Subheading" pitchFamily="2" charset="0"/>
              </a:rPr>
              <a:t>Học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sinh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rèn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luyện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tính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tự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lập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trong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học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tập</a:t>
            </a:r>
            <a:r>
              <a:rPr lang="en-US" sz="2400" i="1" dirty="0">
                <a:latin typeface="Sitka Subheading" pitchFamily="2" charset="0"/>
              </a:rPr>
              <a:t>, </a:t>
            </a:r>
            <a:r>
              <a:rPr lang="en-US" sz="2400" i="1" dirty="0" err="1">
                <a:latin typeface="Sitka Subheading" pitchFamily="2" charset="0"/>
              </a:rPr>
              <a:t>công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việc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và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sinh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hoạt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hằng</a:t>
            </a:r>
            <a:r>
              <a:rPr lang="en-US" sz="2400" i="1" dirty="0">
                <a:latin typeface="Sitka Subheading" pitchFamily="2" charset="0"/>
              </a:rPr>
              <a:t> </a:t>
            </a:r>
            <a:r>
              <a:rPr lang="en-US" sz="2400" i="1" dirty="0" err="1">
                <a:latin typeface="Sitka Subheading" pitchFamily="2" charset="0"/>
              </a:rPr>
              <a:t>ngày</a:t>
            </a:r>
            <a:r>
              <a:rPr lang="en-US" sz="2400" i="1" dirty="0">
                <a:latin typeface="Sitka Subheading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87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" y="0"/>
            <a:ext cx="91472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76374"/>
            <a:ext cx="55626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Tuần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12,13 -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5: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lập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1705213"/>
            <a:ext cx="7239000" cy="323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Sitka Subheading" pitchFamily="2" charset="0"/>
              </a:rPr>
              <a:t>I/ </a:t>
            </a:r>
            <a:r>
              <a:rPr lang="en-US" sz="2800" b="1" dirty="0" err="1" smtClean="0">
                <a:solidFill>
                  <a:srgbClr val="00B050"/>
                </a:solidFill>
                <a:latin typeface="Sitka Subheading" pitchFamily="2" charset="0"/>
              </a:rPr>
              <a:t>Khởi</a:t>
            </a:r>
            <a:r>
              <a:rPr lang="en-US" sz="28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Sitka Subheading" pitchFamily="2" charset="0"/>
              </a:rPr>
              <a:t>động</a:t>
            </a:r>
            <a:endParaRPr lang="en-US" sz="2800" b="1" dirty="0" smtClean="0">
              <a:solidFill>
                <a:srgbClr val="00B050"/>
              </a:solidFill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Sitka Subheading" pitchFamily="2" charset="0"/>
              </a:rPr>
              <a:t>II/ </a:t>
            </a:r>
            <a:r>
              <a:rPr lang="en-US" sz="2800" b="1" dirty="0" err="1" smtClean="0">
                <a:solidFill>
                  <a:srgbClr val="00B050"/>
                </a:solidFill>
                <a:latin typeface="Sitka Subheading" pitchFamily="2" charset="0"/>
              </a:rPr>
              <a:t>Khám</a:t>
            </a:r>
            <a:r>
              <a:rPr lang="en-US" sz="2800" b="1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Sitka Subheading" pitchFamily="2" charset="0"/>
              </a:rPr>
              <a:t>phá</a:t>
            </a:r>
            <a:endParaRPr lang="en-US" sz="2800" b="1" dirty="0" smtClean="0">
              <a:solidFill>
                <a:srgbClr val="00B050"/>
              </a:solidFill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70C0"/>
                </a:solidFill>
                <a:latin typeface="Sitka Subheading" pitchFamily="2" charset="0"/>
              </a:rPr>
              <a:t>4/ </a:t>
            </a:r>
            <a:r>
              <a:rPr lang="en-US" sz="2800" b="1" dirty="0" err="1">
                <a:solidFill>
                  <a:srgbClr val="0070C0"/>
                </a:solidFill>
                <a:latin typeface="Sitka Subheading" pitchFamily="2" charset="0"/>
              </a:rPr>
              <a:t>Rèn</a:t>
            </a:r>
            <a:r>
              <a:rPr lang="en-US" sz="2800" b="1" dirty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Sitka Subheading" pitchFamily="2" charset="0"/>
              </a:rPr>
              <a:t>luyện</a:t>
            </a:r>
            <a:r>
              <a:rPr lang="en-US" sz="2800" b="1" dirty="0">
                <a:solidFill>
                  <a:srgbClr val="0070C0"/>
                </a:solidFill>
                <a:latin typeface="Sitka Subheading" pitchFamily="2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Sitka Subheading" pitchFamily="2" charset="0"/>
              </a:rPr>
              <a:t>- </a:t>
            </a:r>
            <a:r>
              <a:rPr lang="en-US" sz="2600" dirty="0" err="1">
                <a:latin typeface="Sitka Subheading" pitchFamily="2" charset="0"/>
              </a:rPr>
              <a:t>Chúng</a:t>
            </a:r>
            <a:r>
              <a:rPr lang="en-US" sz="2600" dirty="0">
                <a:latin typeface="Sitka Subheading" pitchFamily="2" charset="0"/>
              </a:rPr>
              <a:t> ta </a:t>
            </a:r>
            <a:r>
              <a:rPr lang="en-US" sz="2600" dirty="0" err="1">
                <a:latin typeface="Sitka Subheading" pitchFamily="2" charset="0"/>
              </a:rPr>
              <a:t>cần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chủ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động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làm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việc</a:t>
            </a:r>
            <a:r>
              <a:rPr lang="en-US" sz="2600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600" dirty="0">
                <a:latin typeface="Sitka Subheading" pitchFamily="2" charset="0"/>
              </a:rPr>
              <a:t>- </a:t>
            </a:r>
            <a:r>
              <a:rPr lang="en-US" sz="2600" dirty="0" err="1">
                <a:latin typeface="Sitka Subheading" pitchFamily="2" charset="0"/>
              </a:rPr>
              <a:t>Tự</a:t>
            </a:r>
            <a:r>
              <a:rPr lang="en-US" sz="2600" dirty="0">
                <a:latin typeface="Sitka Subheading" pitchFamily="2" charset="0"/>
              </a:rPr>
              <a:t> tin </a:t>
            </a:r>
            <a:r>
              <a:rPr lang="en-US" sz="2600" dirty="0" err="1">
                <a:latin typeface="Sitka Subheading" pitchFamily="2" charset="0"/>
              </a:rPr>
              <a:t>và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quyết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tâm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khi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thực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hiện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hành</a:t>
            </a:r>
            <a:r>
              <a:rPr lang="en-US" sz="2600" dirty="0">
                <a:latin typeface="Sitka Subheading" pitchFamily="2" charset="0"/>
              </a:rPr>
              <a:t> </a:t>
            </a:r>
            <a:r>
              <a:rPr lang="en-US" sz="2600" dirty="0" err="1">
                <a:latin typeface="Sitka Subheading" pitchFamily="2" charset="0"/>
              </a:rPr>
              <a:t>động</a:t>
            </a:r>
            <a:r>
              <a:rPr lang="en-US" sz="2600" dirty="0">
                <a:latin typeface="Sitka Subheading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665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95600"/>
            <a:ext cx="50292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b="1" i="1" dirty="0" err="1" smtClean="0">
                <a:solidFill>
                  <a:srgbClr val="0070C0"/>
                </a:solidFill>
                <a:latin typeface="Sitka Subheading" pitchFamily="2" charset="0"/>
                <a:cs typeface="Times" panose="02020603050405020304" pitchFamily="18" charset="0"/>
              </a:rPr>
              <a:t>Tục</a:t>
            </a:r>
            <a:r>
              <a:rPr lang="en-US" altLang="en-US" sz="2000" b="1" i="1" dirty="0" smtClean="0">
                <a:solidFill>
                  <a:srgbClr val="0070C0"/>
                </a:solidFill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b="1" i="1" dirty="0" err="1" smtClean="0">
                <a:solidFill>
                  <a:srgbClr val="0070C0"/>
                </a:solidFill>
                <a:latin typeface="Sitka Subheading" pitchFamily="2" charset="0"/>
                <a:cs typeface="Times" panose="02020603050405020304" pitchFamily="18" charset="0"/>
              </a:rPr>
              <a:t>ngữ</a:t>
            </a:r>
            <a:endParaRPr lang="en-US" altLang="en-US" sz="2000" b="1" i="1" dirty="0" smtClean="0">
              <a:solidFill>
                <a:srgbClr val="0070C0"/>
              </a:solidFill>
              <a:latin typeface="Sitka Subheading" pitchFamily="2" charset="0"/>
              <a:cs typeface="Times" panose="02020603050405020304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i="1" dirty="0" err="1" smtClean="0">
                <a:latin typeface="Sitka Subheading" pitchFamily="2" charset="0"/>
                <a:cs typeface="Times" panose="02020603050405020304" pitchFamily="18" charset="0"/>
              </a:rPr>
              <a:t>Tự</a:t>
            </a:r>
            <a:r>
              <a:rPr lang="en-US" altLang="en-US" sz="2000" i="1" dirty="0" smtClean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lực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cánh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sinh</a:t>
            </a:r>
            <a:endParaRPr lang="en-US" altLang="en-US" sz="2000" i="1" dirty="0">
              <a:latin typeface="Sitka Subheading" pitchFamily="2" charset="0"/>
              <a:cs typeface="Times" panose="02020603050405020304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i="1" dirty="0" err="1" smtClean="0">
                <a:latin typeface="Sitka Subheading" pitchFamily="2" charset="0"/>
                <a:cs typeface="Times" panose="02020603050405020304" pitchFamily="18" charset="0"/>
              </a:rPr>
              <a:t>Đi</a:t>
            </a:r>
            <a:r>
              <a:rPr lang="en-US" altLang="en-US" sz="2000" i="1" dirty="0" smtClean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bằng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chính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đôi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chân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của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mình</a:t>
            </a:r>
            <a:endParaRPr lang="en-US" altLang="en-US" sz="2000" i="1" dirty="0">
              <a:latin typeface="Sitka Subheading" pitchFamily="2" charset="0"/>
              <a:cs typeface="Times" panose="02020603050405020304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i="1" dirty="0" err="1" smtClean="0">
                <a:latin typeface="Sitka Subheading" pitchFamily="2" charset="0"/>
                <a:cs typeface="Times" panose="02020603050405020304" pitchFamily="18" charset="0"/>
              </a:rPr>
              <a:t>Có</a:t>
            </a:r>
            <a:r>
              <a:rPr lang="en-US" altLang="en-US" sz="2000" i="1" dirty="0" smtClean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thân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phải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lập</a:t>
            </a:r>
            <a:endParaRPr lang="en-US" altLang="en-US" sz="2000" i="1" dirty="0">
              <a:latin typeface="Sitka Subheading" pitchFamily="2" charset="0"/>
              <a:cs typeface="Times" panose="02020603050405020304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i="1" dirty="0" err="1" smtClean="0">
                <a:latin typeface="Sitka Subheading" pitchFamily="2" charset="0"/>
                <a:cs typeface="Times" panose="02020603050405020304" pitchFamily="18" charset="0"/>
              </a:rPr>
              <a:t>Muốn</a:t>
            </a:r>
            <a:r>
              <a:rPr lang="en-US" altLang="en-US" sz="2000" i="1" dirty="0" smtClean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ăn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thì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lăn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vào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bếp</a:t>
            </a:r>
            <a:endParaRPr lang="en-US" altLang="en-US" sz="2000" i="1" dirty="0">
              <a:latin typeface="Sitka Subheading" pitchFamily="2" charset="0"/>
              <a:cs typeface="Times" panose="02020603050405020304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i="1" dirty="0" err="1" smtClean="0">
                <a:latin typeface="Sitka Subheading" pitchFamily="2" charset="0"/>
                <a:cs typeface="Times" panose="02020603050405020304" pitchFamily="18" charset="0"/>
              </a:rPr>
              <a:t>Đói</a:t>
            </a:r>
            <a:r>
              <a:rPr lang="en-US" altLang="en-US" sz="2000" i="1" dirty="0" smtClean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thì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đầu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gối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phải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bò</a:t>
            </a:r>
            <a:endParaRPr lang="en-US" altLang="en-US" sz="2000" i="1" dirty="0">
              <a:latin typeface="Sitka Subheading" pitchFamily="2" charset="0"/>
              <a:cs typeface="Times" panose="02020603050405020304" pitchFamily="18" charset="0"/>
            </a:endParaRPr>
          </a:p>
          <a:p>
            <a:pPr marL="342900" indent="-34290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§"/>
            </a:pPr>
            <a:r>
              <a:rPr lang="en-US" altLang="en-US" sz="2000" i="1" dirty="0" smtClean="0">
                <a:latin typeface="Sitka Subheading" pitchFamily="2" charset="0"/>
                <a:cs typeface="Times" panose="02020603050405020304" pitchFamily="18" charset="0"/>
              </a:rPr>
              <a:t>Hay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làm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đắp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ấm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cho</a:t>
            </a:r>
            <a:r>
              <a:rPr lang="en-US" altLang="en-US" sz="2000" i="1" dirty="0">
                <a:latin typeface="Sitka Subheading" pitchFamily="2" charset="0"/>
                <a:cs typeface="Times" panose="02020603050405020304" pitchFamily="18" charset="0"/>
              </a:rPr>
              <a:t> </a:t>
            </a:r>
            <a:r>
              <a:rPr lang="en-US" altLang="en-US" sz="2000" i="1" dirty="0" err="1">
                <a:latin typeface="Sitka Subheading" pitchFamily="2" charset="0"/>
                <a:cs typeface="Times" panose="02020603050405020304" pitchFamily="18" charset="0"/>
              </a:rPr>
              <a:t>thân</a:t>
            </a:r>
            <a:endParaRPr lang="en-US" altLang="en-US" sz="2000" i="1" dirty="0">
              <a:latin typeface="Sitka Subheading" pitchFamily="2" charset="0"/>
              <a:cs typeface="Times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38600" y="983397"/>
            <a:ext cx="5105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70C0"/>
                </a:solidFill>
                <a:latin typeface="Sitka Subheading" pitchFamily="2" charset="0"/>
              </a:rPr>
              <a:t>Ca</a:t>
            </a:r>
            <a:r>
              <a:rPr lang="en-US" sz="2000" b="1" dirty="0" smtClean="0">
                <a:solidFill>
                  <a:srgbClr val="0070C0"/>
                </a:solidFill>
                <a:latin typeface="Sitka Subheading" pitchFamily="2" charset="0"/>
              </a:rPr>
              <a:t> </a:t>
            </a:r>
            <a:r>
              <a:rPr lang="en-US" sz="2000" b="1" dirty="0" err="1" smtClean="0">
                <a:solidFill>
                  <a:srgbClr val="0070C0"/>
                </a:solidFill>
                <a:latin typeface="Sitka Subheading" pitchFamily="2" charset="0"/>
              </a:rPr>
              <a:t>dao</a:t>
            </a:r>
            <a:endParaRPr lang="en-US" sz="2000" b="1" dirty="0" smtClean="0">
              <a:solidFill>
                <a:srgbClr val="0070C0"/>
              </a:solidFill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Sitka Subheading" pitchFamily="2" charset="0"/>
              </a:rPr>
              <a:t>	“</a:t>
            </a:r>
            <a:r>
              <a:rPr lang="en-US" sz="2000" i="1" dirty="0" err="1" smtClean="0">
                <a:latin typeface="Sitka Subheading" pitchFamily="2" charset="0"/>
              </a:rPr>
              <a:t>Nước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lã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mà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vã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nên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hồ</a:t>
            </a:r>
            <a:r>
              <a:rPr lang="en-US" sz="2000" i="1" dirty="0" smtClean="0">
                <a:latin typeface="Sitka Subheading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Sitka Subheading" pitchFamily="2" charset="0"/>
              </a:rPr>
              <a:t>    </a:t>
            </a:r>
            <a:r>
              <a:rPr lang="en-US" sz="2000" i="1" dirty="0" err="1" smtClean="0">
                <a:latin typeface="Sitka Subheading" pitchFamily="2" charset="0"/>
              </a:rPr>
              <a:t>Tay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không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mà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dựng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cơ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đồ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mới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ngoan</a:t>
            </a:r>
            <a:r>
              <a:rPr lang="en-US" sz="2000" i="1" dirty="0" smtClean="0">
                <a:latin typeface="Sitka Subheading" pitchFamily="2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Sitka Subheading" pitchFamily="2" charset="0"/>
              </a:rPr>
              <a:t>	“</a:t>
            </a:r>
            <a:r>
              <a:rPr lang="en-US" sz="2000" i="1" dirty="0" err="1" smtClean="0">
                <a:latin typeface="Sitka Subheading" pitchFamily="2" charset="0"/>
              </a:rPr>
              <a:t>Làm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người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ăn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tối</a:t>
            </a:r>
            <a:r>
              <a:rPr lang="en-US" sz="2000" i="1" dirty="0" smtClean="0">
                <a:latin typeface="Sitka Subheading" pitchFamily="2" charset="0"/>
              </a:rPr>
              <a:t> lo </a:t>
            </a:r>
            <a:r>
              <a:rPr lang="en-US" sz="2000" i="1" dirty="0" err="1" smtClean="0">
                <a:latin typeface="Sitka Subheading" pitchFamily="2" charset="0"/>
              </a:rPr>
              <a:t>mai</a:t>
            </a:r>
            <a:r>
              <a:rPr lang="en-US" sz="2000" i="1" dirty="0" smtClean="0">
                <a:latin typeface="Sitka Subheading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Sitka Subheading" pitchFamily="2" charset="0"/>
              </a:rPr>
              <a:t>         </a:t>
            </a:r>
            <a:r>
              <a:rPr lang="en-US" sz="2000" i="1" dirty="0" err="1" smtClean="0">
                <a:latin typeface="Sitka Subheading" pitchFamily="2" charset="0"/>
              </a:rPr>
              <a:t>Việc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mình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hồ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dễ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để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ai</a:t>
            </a:r>
            <a:r>
              <a:rPr lang="en-US" sz="2000" i="1" dirty="0" smtClean="0">
                <a:latin typeface="Sitka Subheading" pitchFamily="2" charset="0"/>
              </a:rPr>
              <a:t> lo </a:t>
            </a:r>
            <a:r>
              <a:rPr lang="en-US" sz="2000" i="1" dirty="0" err="1" smtClean="0">
                <a:latin typeface="Sitka Subheading" pitchFamily="2" charset="0"/>
              </a:rPr>
              <a:t>dùm</a:t>
            </a:r>
            <a:r>
              <a:rPr lang="en-US" sz="2000" i="1" dirty="0" smtClean="0">
                <a:latin typeface="Sitka Subheading" pitchFamily="2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Sitka Subheading" pitchFamily="2" charset="0"/>
              </a:rPr>
              <a:t>	“</a:t>
            </a:r>
            <a:r>
              <a:rPr lang="en-US" sz="2000" i="1" dirty="0" err="1" smtClean="0">
                <a:latin typeface="Sitka Subheading" pitchFamily="2" charset="0"/>
              </a:rPr>
              <a:t>Giàu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thì</a:t>
            </a:r>
            <a:r>
              <a:rPr lang="en-US" sz="2000" i="1" dirty="0" smtClean="0">
                <a:latin typeface="Sitka Subheading" pitchFamily="2" charset="0"/>
              </a:rPr>
              <a:t> ta </a:t>
            </a:r>
            <a:r>
              <a:rPr lang="en-US" sz="2000" i="1" dirty="0" err="1" smtClean="0">
                <a:latin typeface="Sitka Subheading" pitchFamily="2" charset="0"/>
              </a:rPr>
              <a:t>chẳng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có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tham</a:t>
            </a:r>
            <a:endParaRPr lang="en-US" sz="2000" i="1" dirty="0" smtClean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i="1" dirty="0" smtClean="0">
                <a:latin typeface="Sitka Subheading" pitchFamily="2" charset="0"/>
              </a:rPr>
              <a:t>          </a:t>
            </a:r>
            <a:r>
              <a:rPr lang="en-US" sz="2000" i="1" dirty="0" err="1" smtClean="0">
                <a:latin typeface="Sitka Subheading" pitchFamily="2" charset="0"/>
              </a:rPr>
              <a:t>Khó</a:t>
            </a:r>
            <a:r>
              <a:rPr lang="en-US" sz="2000" i="1" dirty="0" smtClean="0">
                <a:latin typeface="Sitka Subheading" pitchFamily="2" charset="0"/>
              </a:rPr>
              <a:t> </a:t>
            </a:r>
            <a:r>
              <a:rPr lang="en-US" sz="2000" i="1" dirty="0" err="1" smtClean="0">
                <a:latin typeface="Sitka Subheading" pitchFamily="2" charset="0"/>
              </a:rPr>
              <a:t>thì</a:t>
            </a:r>
            <a:r>
              <a:rPr lang="en-US" sz="2000" i="1" dirty="0" smtClean="0">
                <a:latin typeface="Sitka Subheading" pitchFamily="2" charset="0"/>
              </a:rPr>
              <a:t> ta </a:t>
            </a:r>
            <a:r>
              <a:rPr lang="en-US" sz="2000" i="1" dirty="0" err="1" smtClean="0">
                <a:latin typeface="Sitka Subheading" pitchFamily="2" charset="0"/>
              </a:rPr>
              <a:t>liệu</a:t>
            </a:r>
            <a:r>
              <a:rPr lang="en-US" sz="2000" i="1" dirty="0" smtClean="0">
                <a:latin typeface="Sitka Subheading" pitchFamily="2" charset="0"/>
              </a:rPr>
              <a:t>, ta </a:t>
            </a:r>
            <a:r>
              <a:rPr lang="en-US" sz="2000" i="1" dirty="0" err="1" smtClean="0">
                <a:latin typeface="Sitka Subheading" pitchFamily="2" charset="0"/>
              </a:rPr>
              <a:t>làm</a:t>
            </a:r>
            <a:r>
              <a:rPr lang="en-US" sz="2000" i="1" dirty="0" smtClean="0">
                <a:latin typeface="Sitka Subheading" pitchFamily="2" charset="0"/>
              </a:rPr>
              <a:t> ta </a:t>
            </a:r>
            <a:r>
              <a:rPr lang="en-US" sz="2000" i="1" dirty="0" err="1" smtClean="0">
                <a:latin typeface="Sitka Subheading" pitchFamily="2" charset="0"/>
              </a:rPr>
              <a:t>ăn</a:t>
            </a:r>
            <a:r>
              <a:rPr lang="en-US" sz="2000" i="1" dirty="0" smtClean="0">
                <a:latin typeface="Sitka Subheading" pitchFamily="2" charset="0"/>
              </a:rPr>
              <a:t>”.</a:t>
            </a:r>
            <a:endParaRPr lang="en-US" sz="2000" i="1" dirty="0">
              <a:latin typeface="Sitka Subheading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72712" y="152400"/>
            <a:ext cx="7271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Em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sưu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tầm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ca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dao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tục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tính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tự</a:t>
            </a:r>
            <a:r>
              <a:rPr lang="en-US" sz="2400" i="1" dirty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lập</a:t>
            </a:r>
            <a:r>
              <a:rPr lang="en-US" sz="2400" i="1" dirty="0" smtClean="0">
                <a:solidFill>
                  <a:srgbClr val="FF0000"/>
                </a:solidFill>
                <a:latin typeface="Sitka Subheading" pitchFamily="2" charset="0"/>
                <a:cs typeface="Times New Roman" panose="02020603050405020304" pitchFamily="18" charset="0"/>
              </a:rPr>
              <a:t>.</a:t>
            </a:r>
            <a:endParaRPr lang="en-SG" sz="2400" i="1" dirty="0">
              <a:solidFill>
                <a:srgbClr val="FF0000"/>
              </a:solidFill>
              <a:latin typeface="Sitka Subheading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5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48200" y="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III/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Luyện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tập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7800" y="609600"/>
            <a:ext cx="7696200" cy="962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  <a:latin typeface="Bookman Old Style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Bookman Old Style" pitchFamily="18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Bookman Old Style" pitchFamily="18" charset="0"/>
              </a:rPr>
              <a:t> 1: </a:t>
            </a:r>
            <a:r>
              <a:rPr lang="en-US" sz="2000" dirty="0" err="1">
                <a:latin typeface="Bookman Old Style" pitchFamily="18" charset="0"/>
              </a:rPr>
              <a:t>Em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hãy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quan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sát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Bảng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kế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hoạch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hoạt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động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trong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hè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và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nhận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xét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về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tính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tự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lập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của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bạn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>
                <a:latin typeface="Bookman Old Style" pitchFamily="18" charset="0"/>
              </a:rPr>
              <a:t>Hoa</a:t>
            </a:r>
            <a:r>
              <a:rPr lang="en-US" sz="2000" dirty="0">
                <a:latin typeface="Bookman Old Style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76400"/>
            <a:ext cx="4572000" cy="433772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800600" y="2133600"/>
            <a:ext cx="42936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i="1" dirty="0" err="1" smtClean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i="1" dirty="0" smtClean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 smtClean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i="1" dirty="0" smtClean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i="1" dirty="0" err="1" smtClean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i="1" dirty="0" smtClean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.VnTime" panose="020B7200000000000000" pitchFamily="34" charset="0"/>
              </a:rPr>
              <a:t>à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ườ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ấ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.VnTime" panose="020B7200000000000000" pitchFamily="34" charset="0"/>
              </a:rPr>
              <a:t>ó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i="1" dirty="0">
                <a:solidFill>
                  <a:srgbClr val="000000"/>
                </a:solidFill>
                <a:latin typeface="Sitka Subheading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i="1" dirty="0">
              <a:latin typeface="Sitka Subheading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05000" y="0"/>
            <a:ext cx="7239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FF0000"/>
                </a:solidFill>
                <a:latin typeface="Sitka Subheading" pitchFamily="2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Sitka Subheading" pitchFamily="2" charset="0"/>
              </a:rPr>
              <a:t>tập</a:t>
            </a:r>
            <a:r>
              <a:rPr lang="en-US" sz="2000" dirty="0">
                <a:solidFill>
                  <a:srgbClr val="FF0000"/>
                </a:solidFill>
                <a:latin typeface="Sitka Subheading" pitchFamily="2" charset="0"/>
              </a:rPr>
              <a:t> 2: </a:t>
            </a:r>
            <a:r>
              <a:rPr lang="en-US" sz="2000" dirty="0">
                <a:latin typeface="Sitka Subheading" pitchFamily="2" charset="0"/>
              </a:rPr>
              <a:t>(</a:t>
            </a:r>
            <a:r>
              <a:rPr lang="en-US" sz="2000" dirty="0" err="1">
                <a:latin typeface="Sitka Subheading" pitchFamily="2" charset="0"/>
              </a:rPr>
              <a:t>sgk</a:t>
            </a:r>
            <a:r>
              <a:rPr lang="en-US" sz="2000" dirty="0">
                <a:latin typeface="Sitka Subheading" pitchFamily="2" charset="0"/>
              </a:rPr>
              <a:t>/28)</a:t>
            </a:r>
          </a:p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rgbClr val="00B0F0"/>
                </a:solidFill>
                <a:latin typeface="Sitka Subheading" pitchFamily="2" charset="0"/>
              </a:rPr>
              <a:t>Tình</a:t>
            </a:r>
            <a:r>
              <a:rPr lang="en-US" sz="2000" dirty="0">
                <a:solidFill>
                  <a:srgbClr val="00B0F0"/>
                </a:solidFill>
                <a:latin typeface="Sitka Subheading" pitchFamily="2" charset="0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Sitka Subheading" pitchFamily="2" charset="0"/>
              </a:rPr>
              <a:t>huống</a:t>
            </a:r>
            <a:r>
              <a:rPr lang="en-US" sz="2000" dirty="0">
                <a:solidFill>
                  <a:srgbClr val="00B0F0"/>
                </a:solidFill>
                <a:latin typeface="Sitka Subheading" pitchFamily="2" charset="0"/>
              </a:rPr>
              <a:t> 1: </a:t>
            </a:r>
            <a:r>
              <a:rPr lang="en-US" sz="2000" dirty="0" err="1">
                <a:latin typeface="Sitka Subheading" pitchFamily="2" charset="0"/>
              </a:rPr>
              <a:t>Nhà</a:t>
            </a:r>
            <a:r>
              <a:rPr lang="en-US" sz="2000" dirty="0">
                <a:latin typeface="Sitka Subheading" pitchFamily="2" charset="0"/>
              </a:rPr>
              <a:t> An ở </a:t>
            </a:r>
            <a:r>
              <a:rPr lang="en-US" sz="2000" dirty="0" err="1">
                <a:latin typeface="Sitka Subheading" pitchFamily="2" charset="0"/>
              </a:rPr>
              <a:t>gần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trường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nhưng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bạn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ấy</a:t>
            </a:r>
            <a:r>
              <a:rPr lang="en-US" sz="2000" dirty="0">
                <a:latin typeface="Sitka Subheading" pitchFamily="2" charset="0"/>
              </a:rPr>
              <a:t> hay </a:t>
            </a:r>
            <a:r>
              <a:rPr lang="en-US" sz="2000" dirty="0" err="1">
                <a:latin typeface="Sitka Subheading" pitchFamily="2" charset="0"/>
              </a:rPr>
              <a:t>đi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học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muôn</a:t>
            </a:r>
            <a:r>
              <a:rPr lang="en-US" sz="2000" dirty="0">
                <a:latin typeface="Sitka Subheading" pitchFamily="2" charset="0"/>
              </a:rPr>
              <a:t>. </a:t>
            </a:r>
            <a:r>
              <a:rPr lang="en-US" sz="2000" dirty="0" err="1">
                <a:latin typeface="Sitka Subheading" pitchFamily="2" charset="0"/>
              </a:rPr>
              <a:t>Khi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lớp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trưởng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hỏi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lý</a:t>
            </a:r>
            <a:r>
              <a:rPr lang="en-US" sz="2000" dirty="0">
                <a:latin typeface="Sitka Subheading" pitchFamily="2" charset="0"/>
              </a:rPr>
              <a:t> do, An </a:t>
            </a:r>
            <a:r>
              <a:rPr lang="en-US" sz="2000" dirty="0" err="1">
                <a:latin typeface="Sitka Subheading" pitchFamily="2" charset="0"/>
              </a:rPr>
              <a:t>luôn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nói</a:t>
            </a:r>
            <a:r>
              <a:rPr lang="en-US" sz="2000" dirty="0">
                <a:latin typeface="Sitka Subheading" pitchFamily="2" charset="0"/>
              </a:rPr>
              <a:t>: “</a:t>
            </a:r>
            <a:r>
              <a:rPr lang="en-US" sz="2000" dirty="0" err="1">
                <a:latin typeface="Sitka Subheading" pitchFamily="2" charset="0"/>
              </a:rPr>
              <a:t>Tại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bố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mẹ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không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gọi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mình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dậy</a:t>
            </a:r>
            <a:r>
              <a:rPr lang="en-US" sz="2000" dirty="0">
                <a:latin typeface="Sitka Subheading" pitchFamily="2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a/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Em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có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đồng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ý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với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câu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trả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lời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bạn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An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không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?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Vì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sao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b/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Nếu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em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là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bạn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của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An,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em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sẽ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làm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Sitka Subheading" pitchFamily="2" charset="0"/>
              </a:rPr>
              <a:t>gì</a:t>
            </a:r>
            <a:r>
              <a:rPr lang="en-US" sz="2000" i="1" dirty="0">
                <a:solidFill>
                  <a:srgbClr val="FF0000"/>
                </a:solidFill>
                <a:latin typeface="Sitka Subheading" pitchFamily="2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2381572" y="2743200"/>
            <a:ext cx="6761136" cy="37300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latin typeface="Sitka Subheading" pitchFamily="2" charset="0"/>
              </a:rPr>
              <a:t>a/ </a:t>
            </a:r>
            <a:r>
              <a:rPr lang="en-US" sz="2000" dirty="0" err="1">
                <a:latin typeface="Sitka Subheading" pitchFamily="2" charset="0"/>
              </a:rPr>
              <a:t>Em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không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đồng</a:t>
            </a:r>
            <a:r>
              <a:rPr lang="en-US" sz="2000" dirty="0">
                <a:latin typeface="Sitka Subheading" pitchFamily="2" charset="0"/>
              </a:rPr>
              <a:t> ý </a:t>
            </a:r>
            <a:r>
              <a:rPr lang="en-US" sz="2000" dirty="0" err="1">
                <a:latin typeface="Sitka Subheading" pitchFamily="2" charset="0"/>
              </a:rPr>
              <a:t>với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câu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trả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lời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của</a:t>
            </a:r>
            <a:r>
              <a:rPr lang="en-US" sz="2000" dirty="0">
                <a:latin typeface="Sitka Subheading" pitchFamily="2" charset="0"/>
              </a:rPr>
              <a:t> An. </a:t>
            </a:r>
            <a:r>
              <a:rPr lang="en-US" sz="2000" dirty="0" err="1">
                <a:latin typeface="Sitka Subheading" pitchFamily="2" charset="0"/>
              </a:rPr>
              <a:t>Vì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thiếu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tính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tự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lập</a:t>
            </a:r>
            <a:r>
              <a:rPr lang="en-US" sz="2000" dirty="0">
                <a:latin typeface="Sitka Subheading" pitchFamily="2" charset="0"/>
              </a:rPr>
              <a:t>, </a:t>
            </a:r>
            <a:r>
              <a:rPr lang="en-US" sz="2000" dirty="0" err="1">
                <a:latin typeface="Sitka Subheading" pitchFamily="2" charset="0"/>
              </a:rPr>
              <a:t>dựa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dẫm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vào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bố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mẹ</a:t>
            </a:r>
            <a:r>
              <a:rPr lang="en-US" sz="2000" dirty="0">
                <a:latin typeface="Sitka Subheading" pitchFamily="2" charset="0"/>
              </a:rPr>
              <a:t>. </a:t>
            </a:r>
            <a:r>
              <a:rPr lang="en-US" sz="2000" dirty="0" err="1">
                <a:latin typeface="Sitka Subheading" pitchFamily="2" charset="0"/>
              </a:rPr>
              <a:t>Hậu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quả</a:t>
            </a:r>
            <a:r>
              <a:rPr lang="en-US" sz="2000" dirty="0">
                <a:latin typeface="Sitka Subheading" pitchFamily="2" charset="0"/>
              </a:rPr>
              <a:t>: </a:t>
            </a:r>
            <a:r>
              <a:rPr lang="en-US" sz="2000" dirty="0" err="1">
                <a:latin typeface="Sitka Subheading" pitchFamily="2" charset="0"/>
              </a:rPr>
              <a:t>Nếu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đi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học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muộn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thường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xuyên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sẽ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ảnh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hưởng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tới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kết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quả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học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tập</a:t>
            </a:r>
            <a:r>
              <a:rPr lang="en-US" sz="2000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Sitka Subheading" pitchFamily="2" charset="0"/>
              </a:rPr>
              <a:t>b/ </a:t>
            </a:r>
            <a:r>
              <a:rPr lang="en-US" sz="2000" dirty="0" err="1">
                <a:latin typeface="Sitka Subheading" pitchFamily="2" charset="0"/>
              </a:rPr>
              <a:t>Nếu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em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là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bạn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của</a:t>
            </a:r>
            <a:r>
              <a:rPr lang="en-US" sz="2000" dirty="0">
                <a:latin typeface="Sitka Subheading" pitchFamily="2" charset="0"/>
              </a:rPr>
              <a:t> An, </a:t>
            </a:r>
            <a:r>
              <a:rPr lang="en-US" sz="2000" dirty="0" err="1">
                <a:latin typeface="Sitka Subheading" pitchFamily="2" charset="0"/>
              </a:rPr>
              <a:t>em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sẽ</a:t>
            </a:r>
            <a:r>
              <a:rPr lang="en-US" sz="2000" dirty="0">
                <a:latin typeface="Sitka Subheading" pitchFamily="2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Sitka Subheading" pitchFamily="2" charset="0"/>
              </a:rPr>
              <a:t>- </a:t>
            </a:r>
            <a:r>
              <a:rPr lang="en-US" sz="2000" dirty="0" err="1">
                <a:latin typeface="Sitka Subheading" pitchFamily="2" charset="0"/>
              </a:rPr>
              <a:t>Khuyên</a:t>
            </a:r>
            <a:r>
              <a:rPr lang="en-US" sz="2000" dirty="0">
                <a:latin typeface="Sitka Subheading" pitchFamily="2" charset="0"/>
              </a:rPr>
              <a:t> An </a:t>
            </a:r>
            <a:r>
              <a:rPr lang="en-US" sz="2000" dirty="0" err="1">
                <a:latin typeface="Sitka Subheading" pitchFamily="2" charset="0"/>
              </a:rPr>
              <a:t>tập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tính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tự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giác</a:t>
            </a:r>
            <a:r>
              <a:rPr lang="en-US" sz="2000" dirty="0">
                <a:latin typeface="Sitka Subheading" pitchFamily="2" charset="0"/>
              </a:rPr>
              <a:t>, </a:t>
            </a:r>
            <a:r>
              <a:rPr lang="en-US" sz="2000" dirty="0" err="1">
                <a:latin typeface="Sitka Subheading" pitchFamily="2" charset="0"/>
              </a:rPr>
              <a:t>tự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thức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dậy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sớm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để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vệ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sinh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cá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nhân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và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đến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lớp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đúng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giờ</a:t>
            </a:r>
            <a:r>
              <a:rPr lang="en-US" sz="2000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latin typeface="Sitka Subheading" pitchFamily="2" charset="0"/>
              </a:rPr>
              <a:t>- </a:t>
            </a:r>
            <a:r>
              <a:rPr lang="en-US" sz="2000" dirty="0" err="1">
                <a:latin typeface="Sitka Subheading" pitchFamily="2" charset="0"/>
              </a:rPr>
              <a:t>Em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sẽ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giải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thích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cho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bạn</a:t>
            </a:r>
            <a:r>
              <a:rPr lang="en-US" sz="2000" dirty="0">
                <a:latin typeface="Sitka Subheading" pitchFamily="2" charset="0"/>
              </a:rPr>
              <a:t> An </a:t>
            </a:r>
            <a:r>
              <a:rPr lang="en-US" sz="2000" dirty="0" err="1">
                <a:latin typeface="Sitka Subheading" pitchFamily="2" charset="0"/>
              </a:rPr>
              <a:t>thấy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rõ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được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hậu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quả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của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việc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thiếu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tự</a:t>
            </a:r>
            <a:r>
              <a:rPr lang="en-US" sz="2000" dirty="0">
                <a:latin typeface="Sitka Subheading" pitchFamily="2" charset="0"/>
              </a:rPr>
              <a:t> </a:t>
            </a:r>
            <a:r>
              <a:rPr lang="en-US" sz="2000" dirty="0" err="1">
                <a:latin typeface="Sitka Subheading" pitchFamily="2" charset="0"/>
              </a:rPr>
              <a:t>lập</a:t>
            </a:r>
            <a:r>
              <a:rPr lang="en-US" sz="2000" dirty="0">
                <a:latin typeface="Sitka Subheading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2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2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42109" y="1385455"/>
            <a:ext cx="7259781" cy="1398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latin typeface="Bookman Old Style" pitchFamily="18" charset="0"/>
              </a:rPr>
              <a:t>Đọc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truyện</a:t>
            </a:r>
            <a:r>
              <a:rPr lang="en-US" sz="3000" dirty="0" smtClean="0">
                <a:latin typeface="Bookman Old Style" pitchFamily="18" charset="0"/>
              </a:rPr>
              <a:t> (</a:t>
            </a:r>
            <a:r>
              <a:rPr lang="en-US" sz="3000" dirty="0" err="1" smtClean="0">
                <a:latin typeface="Bookman Old Style" pitchFamily="18" charset="0"/>
              </a:rPr>
              <a:t>sgk</a:t>
            </a:r>
            <a:r>
              <a:rPr lang="en-US" sz="3000" dirty="0" smtClean="0">
                <a:latin typeface="Bookman Old Style" pitchFamily="18" charset="0"/>
              </a:rPr>
              <a:t>/25)</a:t>
            </a:r>
          </a:p>
          <a:p>
            <a:pPr algn="ctr">
              <a:lnSpc>
                <a:spcPct val="150000"/>
              </a:lnSpc>
            </a:pPr>
            <a:r>
              <a:rPr lang="en-US" sz="3000" dirty="0" smtClean="0">
                <a:latin typeface="Bookman Old Style" pitchFamily="18" charset="0"/>
              </a:rPr>
              <a:t>“ </a:t>
            </a:r>
            <a:r>
              <a:rPr lang="en-US" sz="3000" dirty="0" err="1" smtClean="0">
                <a:latin typeface="Bookman Old Style" pitchFamily="18" charset="0"/>
              </a:rPr>
              <a:t>Tự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lập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từ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lòng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yêu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thương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gia</a:t>
            </a:r>
            <a:r>
              <a:rPr lang="en-US" sz="3000" dirty="0" smtClean="0">
                <a:latin typeface="Bookman Old Style" pitchFamily="18" charset="0"/>
              </a:rPr>
              <a:t> </a:t>
            </a:r>
            <a:r>
              <a:rPr lang="en-US" sz="3000" dirty="0" err="1" smtClean="0">
                <a:latin typeface="Bookman Old Style" pitchFamily="18" charset="0"/>
              </a:rPr>
              <a:t>đình</a:t>
            </a:r>
            <a:r>
              <a:rPr lang="en-US" sz="3000" dirty="0" smtClean="0">
                <a:latin typeface="Bookman Old Style" pitchFamily="18" charset="0"/>
              </a:rPr>
              <a:t>”</a:t>
            </a:r>
            <a:endParaRPr lang="en-US" sz="3000" dirty="0">
              <a:latin typeface="Bookman Old Style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481" y="2936007"/>
            <a:ext cx="2795156" cy="3049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89262" y="736686"/>
            <a:ext cx="25907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Bookman Old Style" pitchFamily="18" charset="0"/>
              </a:rPr>
              <a:t>KHÁM PHÁ 	</a:t>
            </a:r>
          </a:p>
        </p:txBody>
      </p:sp>
    </p:spTree>
    <p:extLst>
      <p:ext uri="{BB962C8B-B14F-4D97-AF65-F5344CB8AC3E}">
        <p14:creationId xmlns:p14="http://schemas.microsoft.com/office/powerpoint/2010/main" val="137880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066800"/>
            <a:ext cx="4800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u="sng" dirty="0" err="1" smtClean="0">
                <a:solidFill>
                  <a:srgbClr val="00B050"/>
                </a:solidFill>
                <a:latin typeface="Sitka Subheading" pitchFamily="2" charset="0"/>
              </a:rPr>
              <a:t>Hoạt</a:t>
            </a:r>
            <a:r>
              <a:rPr lang="en-US" sz="2400" u="sng" dirty="0" smtClean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u="sng" dirty="0" err="1" smtClean="0">
                <a:solidFill>
                  <a:srgbClr val="00B050"/>
                </a:solidFill>
                <a:latin typeface="Sitka Subheading" pitchFamily="2" charset="0"/>
              </a:rPr>
              <a:t>động</a:t>
            </a:r>
            <a:r>
              <a:rPr lang="en-US" sz="2400" u="sng" dirty="0" smtClean="0">
                <a:solidFill>
                  <a:srgbClr val="00B050"/>
                </a:solidFill>
                <a:latin typeface="Sitka Subheading" pitchFamily="2" charset="0"/>
              </a:rPr>
              <a:t> 1</a:t>
            </a:r>
            <a:r>
              <a:rPr lang="en-US" sz="2400" dirty="0" smtClean="0">
                <a:latin typeface="Sitka Subheading" pitchFamily="2" charset="0"/>
              </a:rPr>
              <a:t>: </a:t>
            </a:r>
            <a:r>
              <a:rPr lang="en-US" sz="2400" dirty="0" err="1" smtClean="0">
                <a:latin typeface="Sitka Subheading" pitchFamily="2" charset="0"/>
              </a:rPr>
              <a:t>Em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hãy</a:t>
            </a:r>
            <a:r>
              <a:rPr lang="en-US" sz="2400" dirty="0" smtClean="0">
                <a:latin typeface="Sitka Subheading" pitchFamily="2" charset="0"/>
              </a:rPr>
              <a:t> chia </a:t>
            </a:r>
            <a:r>
              <a:rPr lang="en-US" sz="2400" dirty="0" err="1" smtClean="0">
                <a:latin typeface="Sitka Subheading" pitchFamily="2" charset="0"/>
              </a:rPr>
              <a:t>sẻ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những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việc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em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đã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làm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được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hoặc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chưa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làm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được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trong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việc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rèn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luyện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tính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tự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lập</a:t>
            </a:r>
            <a:r>
              <a:rPr lang="en-US" sz="2400" dirty="0" smtClean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u="sng" dirty="0" err="1">
                <a:solidFill>
                  <a:srgbClr val="00B050"/>
                </a:solidFill>
                <a:latin typeface="Sitka Subheading" pitchFamily="2" charset="0"/>
              </a:rPr>
              <a:t>Hoạt</a:t>
            </a:r>
            <a:r>
              <a:rPr lang="en-US" sz="2400" u="sng" dirty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u="sng" dirty="0" err="1">
                <a:solidFill>
                  <a:srgbClr val="00B050"/>
                </a:solidFill>
                <a:latin typeface="Sitka Subheading" pitchFamily="2" charset="0"/>
              </a:rPr>
              <a:t>động</a:t>
            </a:r>
            <a:r>
              <a:rPr lang="en-US" sz="2400" u="sng" dirty="0">
                <a:solidFill>
                  <a:srgbClr val="00B050"/>
                </a:solidFill>
                <a:latin typeface="Sitka Subheading" pitchFamily="2" charset="0"/>
              </a:rPr>
              <a:t> </a:t>
            </a:r>
            <a:r>
              <a:rPr lang="en-US" sz="2400" u="sng" dirty="0" smtClean="0">
                <a:solidFill>
                  <a:srgbClr val="00B050"/>
                </a:solidFill>
                <a:latin typeface="Sitka Subheading" pitchFamily="2" charset="0"/>
              </a:rPr>
              <a:t>2</a:t>
            </a:r>
            <a:r>
              <a:rPr lang="en-US" sz="2400" dirty="0" smtClean="0">
                <a:latin typeface="Sitka Subheading" pitchFamily="2" charset="0"/>
              </a:rPr>
              <a:t>: </a:t>
            </a:r>
            <a:r>
              <a:rPr lang="en-US" sz="2400" dirty="0" err="1" smtClean="0">
                <a:latin typeface="Sitka Subheading" pitchFamily="2" charset="0"/>
              </a:rPr>
              <a:t>Em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hãy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viết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lá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thư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ngắn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hoặc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một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đoạn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văn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ngắn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nhắc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nhở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bản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thân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tự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lập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hơn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mỗi</a:t>
            </a:r>
            <a:r>
              <a:rPr lang="en-US" sz="2400" dirty="0" smtClean="0">
                <a:latin typeface="Sitka Subheading" pitchFamily="2" charset="0"/>
              </a:rPr>
              <a:t> </a:t>
            </a:r>
            <a:r>
              <a:rPr lang="en-US" sz="2400" dirty="0" err="1" smtClean="0">
                <a:latin typeface="Sitka Subheading" pitchFamily="2" charset="0"/>
              </a:rPr>
              <a:t>ngày</a:t>
            </a:r>
            <a:r>
              <a:rPr lang="en-US" sz="2400" dirty="0" smtClean="0">
                <a:latin typeface="Sitka Subheading" pitchFamily="2" charset="0"/>
              </a:rPr>
              <a:t>.</a:t>
            </a:r>
            <a:endParaRPr lang="en-US" sz="2400" dirty="0">
              <a:latin typeface="Sitka Subheading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3810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IV/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Vận</a:t>
            </a:r>
            <a:r>
              <a:rPr lang="en-US" sz="28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2800" i="1" dirty="0" err="1" smtClean="0">
                <a:solidFill>
                  <a:srgbClr val="FF0000"/>
                </a:solidFill>
                <a:latin typeface="Sitka Subheading" pitchFamily="2" charset="0"/>
              </a:rPr>
              <a:t>dụng</a:t>
            </a:r>
            <a:endParaRPr lang="en-US" sz="2800" i="1" dirty="0">
              <a:solidFill>
                <a:srgbClr val="FF0000"/>
              </a:solidFill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5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5145405">
                <a:moveTo>
                  <a:pt x="9144000" y="0"/>
                </a:moveTo>
                <a:lnTo>
                  <a:pt x="0" y="0"/>
                </a:lnTo>
                <a:lnTo>
                  <a:pt x="0" y="5145024"/>
                </a:lnTo>
                <a:lnTo>
                  <a:pt x="9144000" y="5145024"/>
                </a:lnTo>
                <a:lnTo>
                  <a:pt x="9144000" y="0"/>
                </a:lnTo>
                <a:close/>
              </a:path>
            </a:pathLst>
          </a:custGeom>
          <a:solidFill>
            <a:srgbClr val="FFE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524000" y="533400"/>
            <a:ext cx="6248400" cy="5029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71881" y="540103"/>
            <a:ext cx="802005" cy="1191260"/>
            <a:chOff x="371881" y="540103"/>
            <a:chExt cx="802005" cy="1191260"/>
          </a:xfrm>
        </p:grpSpPr>
        <p:sp>
          <p:nvSpPr>
            <p:cNvPr id="5" name="object 5"/>
            <p:cNvSpPr/>
            <p:nvPr/>
          </p:nvSpPr>
          <p:spPr>
            <a:xfrm>
              <a:off x="466369" y="540103"/>
              <a:ext cx="402285" cy="44068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1881" y="1016253"/>
              <a:ext cx="801573" cy="71501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347472" y="1893569"/>
            <a:ext cx="1261872" cy="27820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830946" y="1228851"/>
            <a:ext cx="1121028" cy="35473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415783" y="366267"/>
            <a:ext cx="950976" cy="7188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433816" y="612647"/>
            <a:ext cx="433070" cy="518159"/>
          </a:xfrm>
          <a:custGeom>
            <a:avLst/>
            <a:gdLst/>
            <a:ahLst/>
            <a:cxnLst/>
            <a:rect l="l" t="t" r="r" b="b"/>
            <a:pathLst>
              <a:path w="433070" h="518159">
                <a:moveTo>
                  <a:pt x="77342" y="0"/>
                </a:moveTo>
                <a:lnTo>
                  <a:pt x="69341" y="0"/>
                </a:lnTo>
                <a:lnTo>
                  <a:pt x="68833" y="1270"/>
                </a:lnTo>
                <a:lnTo>
                  <a:pt x="68199" y="1270"/>
                </a:lnTo>
                <a:lnTo>
                  <a:pt x="50991" y="45720"/>
                </a:lnTo>
                <a:lnTo>
                  <a:pt x="42335" y="88900"/>
                </a:lnTo>
                <a:lnTo>
                  <a:pt x="38106" y="133350"/>
                </a:lnTo>
                <a:lnTo>
                  <a:pt x="34175" y="177800"/>
                </a:lnTo>
                <a:lnTo>
                  <a:pt x="26415" y="226060"/>
                </a:lnTo>
                <a:lnTo>
                  <a:pt x="14097" y="267970"/>
                </a:lnTo>
                <a:lnTo>
                  <a:pt x="13588" y="275589"/>
                </a:lnTo>
                <a:lnTo>
                  <a:pt x="12318" y="280670"/>
                </a:lnTo>
                <a:lnTo>
                  <a:pt x="10191" y="298450"/>
                </a:lnTo>
                <a:lnTo>
                  <a:pt x="8635" y="313689"/>
                </a:lnTo>
                <a:lnTo>
                  <a:pt x="6794" y="334010"/>
                </a:lnTo>
                <a:lnTo>
                  <a:pt x="4952" y="351789"/>
                </a:lnTo>
                <a:lnTo>
                  <a:pt x="4575" y="359410"/>
                </a:lnTo>
                <a:lnTo>
                  <a:pt x="4060" y="372110"/>
                </a:lnTo>
                <a:lnTo>
                  <a:pt x="3758" y="377189"/>
                </a:lnTo>
                <a:lnTo>
                  <a:pt x="3682" y="393700"/>
                </a:lnTo>
                <a:lnTo>
                  <a:pt x="2198" y="402589"/>
                </a:lnTo>
                <a:lnTo>
                  <a:pt x="1333" y="410210"/>
                </a:lnTo>
                <a:lnTo>
                  <a:pt x="1123" y="416560"/>
                </a:lnTo>
                <a:lnTo>
                  <a:pt x="1072" y="420370"/>
                </a:lnTo>
                <a:lnTo>
                  <a:pt x="1269" y="427989"/>
                </a:lnTo>
                <a:lnTo>
                  <a:pt x="2539" y="427989"/>
                </a:lnTo>
                <a:lnTo>
                  <a:pt x="2539" y="466089"/>
                </a:lnTo>
                <a:lnTo>
                  <a:pt x="1904" y="468630"/>
                </a:lnTo>
                <a:lnTo>
                  <a:pt x="1904" y="472439"/>
                </a:lnTo>
                <a:lnTo>
                  <a:pt x="634" y="480060"/>
                </a:lnTo>
                <a:lnTo>
                  <a:pt x="634" y="482600"/>
                </a:lnTo>
                <a:lnTo>
                  <a:pt x="0" y="486410"/>
                </a:lnTo>
                <a:lnTo>
                  <a:pt x="0" y="490220"/>
                </a:lnTo>
                <a:lnTo>
                  <a:pt x="634" y="494030"/>
                </a:lnTo>
                <a:lnTo>
                  <a:pt x="634" y="497839"/>
                </a:lnTo>
                <a:lnTo>
                  <a:pt x="1904" y="501650"/>
                </a:lnTo>
                <a:lnTo>
                  <a:pt x="2539" y="502920"/>
                </a:lnTo>
                <a:lnTo>
                  <a:pt x="3048" y="504189"/>
                </a:lnTo>
                <a:lnTo>
                  <a:pt x="5587" y="509270"/>
                </a:lnTo>
                <a:lnTo>
                  <a:pt x="8000" y="513080"/>
                </a:lnTo>
                <a:lnTo>
                  <a:pt x="11683" y="515620"/>
                </a:lnTo>
                <a:lnTo>
                  <a:pt x="19050" y="518160"/>
                </a:lnTo>
                <a:lnTo>
                  <a:pt x="28193" y="518160"/>
                </a:lnTo>
                <a:lnTo>
                  <a:pt x="36829" y="515620"/>
                </a:lnTo>
                <a:lnTo>
                  <a:pt x="38671" y="514350"/>
                </a:lnTo>
                <a:lnTo>
                  <a:pt x="23367" y="514350"/>
                </a:lnTo>
                <a:lnTo>
                  <a:pt x="19050" y="513080"/>
                </a:lnTo>
                <a:lnTo>
                  <a:pt x="16001" y="510539"/>
                </a:lnTo>
                <a:lnTo>
                  <a:pt x="14731" y="509270"/>
                </a:lnTo>
                <a:lnTo>
                  <a:pt x="12318" y="506730"/>
                </a:lnTo>
                <a:lnTo>
                  <a:pt x="38100" y="506730"/>
                </a:lnTo>
                <a:lnTo>
                  <a:pt x="45447" y="502920"/>
                </a:lnTo>
                <a:lnTo>
                  <a:pt x="4317" y="502920"/>
                </a:lnTo>
                <a:lnTo>
                  <a:pt x="2539" y="500380"/>
                </a:lnTo>
                <a:lnTo>
                  <a:pt x="2539" y="499815"/>
                </a:lnTo>
                <a:lnTo>
                  <a:pt x="1904" y="499110"/>
                </a:lnTo>
                <a:lnTo>
                  <a:pt x="52795" y="499110"/>
                </a:lnTo>
                <a:lnTo>
                  <a:pt x="55244" y="497839"/>
                </a:lnTo>
                <a:lnTo>
                  <a:pt x="67309" y="497839"/>
                </a:lnTo>
                <a:lnTo>
                  <a:pt x="69341" y="496570"/>
                </a:lnTo>
                <a:lnTo>
                  <a:pt x="74929" y="492760"/>
                </a:lnTo>
                <a:lnTo>
                  <a:pt x="80390" y="487680"/>
                </a:lnTo>
                <a:lnTo>
                  <a:pt x="84708" y="485139"/>
                </a:lnTo>
                <a:lnTo>
                  <a:pt x="85936" y="483870"/>
                </a:lnTo>
                <a:lnTo>
                  <a:pt x="84074" y="483870"/>
                </a:lnTo>
                <a:lnTo>
                  <a:pt x="85343" y="482600"/>
                </a:lnTo>
                <a:lnTo>
                  <a:pt x="87164" y="482600"/>
                </a:lnTo>
                <a:lnTo>
                  <a:pt x="88391" y="481330"/>
                </a:lnTo>
                <a:lnTo>
                  <a:pt x="91439" y="478789"/>
                </a:lnTo>
                <a:lnTo>
                  <a:pt x="105028" y="472439"/>
                </a:lnTo>
                <a:lnTo>
                  <a:pt x="113537" y="472439"/>
                </a:lnTo>
                <a:lnTo>
                  <a:pt x="113537" y="471170"/>
                </a:lnTo>
                <a:lnTo>
                  <a:pt x="142748" y="471170"/>
                </a:lnTo>
                <a:lnTo>
                  <a:pt x="144272" y="469900"/>
                </a:lnTo>
                <a:lnTo>
                  <a:pt x="148589" y="468630"/>
                </a:lnTo>
                <a:lnTo>
                  <a:pt x="154685" y="464820"/>
                </a:lnTo>
                <a:lnTo>
                  <a:pt x="158411" y="462280"/>
                </a:lnTo>
                <a:lnTo>
                  <a:pt x="145541" y="462280"/>
                </a:lnTo>
                <a:lnTo>
                  <a:pt x="142493" y="459739"/>
                </a:lnTo>
                <a:lnTo>
                  <a:pt x="139953" y="458470"/>
                </a:lnTo>
                <a:lnTo>
                  <a:pt x="136905" y="454660"/>
                </a:lnTo>
                <a:lnTo>
                  <a:pt x="144815" y="450850"/>
                </a:lnTo>
                <a:lnTo>
                  <a:pt x="152844" y="445770"/>
                </a:lnTo>
                <a:lnTo>
                  <a:pt x="160873" y="441960"/>
                </a:lnTo>
                <a:lnTo>
                  <a:pt x="168782" y="436880"/>
                </a:lnTo>
                <a:lnTo>
                  <a:pt x="185902" y="436880"/>
                </a:lnTo>
                <a:lnTo>
                  <a:pt x="189102" y="434339"/>
                </a:lnTo>
                <a:lnTo>
                  <a:pt x="187832" y="431800"/>
                </a:lnTo>
                <a:lnTo>
                  <a:pt x="195833" y="425450"/>
                </a:lnTo>
                <a:lnTo>
                  <a:pt x="214249" y="425450"/>
                </a:lnTo>
                <a:lnTo>
                  <a:pt x="218566" y="424180"/>
                </a:lnTo>
                <a:lnTo>
                  <a:pt x="222250" y="420370"/>
                </a:lnTo>
                <a:lnTo>
                  <a:pt x="227202" y="417830"/>
                </a:lnTo>
                <a:lnTo>
                  <a:pt x="228345" y="416560"/>
                </a:lnTo>
                <a:lnTo>
                  <a:pt x="231520" y="414020"/>
                </a:lnTo>
                <a:lnTo>
                  <a:pt x="233299" y="412750"/>
                </a:lnTo>
                <a:lnTo>
                  <a:pt x="234568" y="411480"/>
                </a:lnTo>
                <a:lnTo>
                  <a:pt x="235711" y="408939"/>
                </a:lnTo>
                <a:lnTo>
                  <a:pt x="237616" y="407670"/>
                </a:lnTo>
                <a:lnTo>
                  <a:pt x="240029" y="406400"/>
                </a:lnTo>
                <a:lnTo>
                  <a:pt x="244348" y="406400"/>
                </a:lnTo>
                <a:lnTo>
                  <a:pt x="248665" y="405130"/>
                </a:lnTo>
                <a:lnTo>
                  <a:pt x="257301" y="400050"/>
                </a:lnTo>
                <a:lnTo>
                  <a:pt x="261492" y="397510"/>
                </a:lnTo>
                <a:lnTo>
                  <a:pt x="265810" y="393700"/>
                </a:lnTo>
                <a:lnTo>
                  <a:pt x="268350" y="392430"/>
                </a:lnTo>
                <a:lnTo>
                  <a:pt x="273176" y="389889"/>
                </a:lnTo>
                <a:lnTo>
                  <a:pt x="277494" y="387350"/>
                </a:lnTo>
                <a:lnTo>
                  <a:pt x="281177" y="383539"/>
                </a:lnTo>
                <a:lnTo>
                  <a:pt x="285495" y="381000"/>
                </a:lnTo>
                <a:lnTo>
                  <a:pt x="285495" y="379730"/>
                </a:lnTo>
                <a:lnTo>
                  <a:pt x="287908" y="378460"/>
                </a:lnTo>
                <a:lnTo>
                  <a:pt x="289178" y="377189"/>
                </a:lnTo>
                <a:lnTo>
                  <a:pt x="292861" y="375920"/>
                </a:lnTo>
                <a:lnTo>
                  <a:pt x="304545" y="368300"/>
                </a:lnTo>
                <a:lnTo>
                  <a:pt x="310641" y="364489"/>
                </a:lnTo>
                <a:lnTo>
                  <a:pt x="321055" y="356870"/>
                </a:lnTo>
                <a:lnTo>
                  <a:pt x="318642" y="354330"/>
                </a:lnTo>
                <a:lnTo>
                  <a:pt x="323011" y="349250"/>
                </a:lnTo>
                <a:lnTo>
                  <a:pt x="321055" y="349250"/>
                </a:lnTo>
                <a:lnTo>
                  <a:pt x="323595" y="347980"/>
                </a:lnTo>
                <a:lnTo>
                  <a:pt x="324103" y="347980"/>
                </a:lnTo>
                <a:lnTo>
                  <a:pt x="324738" y="346710"/>
                </a:lnTo>
                <a:lnTo>
                  <a:pt x="324103" y="345439"/>
                </a:lnTo>
                <a:lnTo>
                  <a:pt x="326008" y="344170"/>
                </a:lnTo>
                <a:lnTo>
                  <a:pt x="327278" y="344170"/>
                </a:lnTo>
                <a:lnTo>
                  <a:pt x="330961" y="342900"/>
                </a:lnTo>
                <a:lnTo>
                  <a:pt x="334009" y="342900"/>
                </a:lnTo>
                <a:lnTo>
                  <a:pt x="338835" y="339089"/>
                </a:lnTo>
                <a:lnTo>
                  <a:pt x="342518" y="336550"/>
                </a:lnTo>
                <a:lnTo>
                  <a:pt x="344424" y="335280"/>
                </a:lnTo>
                <a:lnTo>
                  <a:pt x="348106" y="332739"/>
                </a:lnTo>
                <a:lnTo>
                  <a:pt x="351154" y="330200"/>
                </a:lnTo>
                <a:lnTo>
                  <a:pt x="357413" y="326389"/>
                </a:lnTo>
                <a:lnTo>
                  <a:pt x="363315" y="323850"/>
                </a:lnTo>
                <a:lnTo>
                  <a:pt x="368978" y="318770"/>
                </a:lnTo>
                <a:lnTo>
                  <a:pt x="374523" y="314960"/>
                </a:lnTo>
                <a:lnTo>
                  <a:pt x="376300" y="313689"/>
                </a:lnTo>
                <a:lnTo>
                  <a:pt x="377570" y="313689"/>
                </a:lnTo>
                <a:lnTo>
                  <a:pt x="379983" y="312420"/>
                </a:lnTo>
                <a:lnTo>
                  <a:pt x="386351" y="307339"/>
                </a:lnTo>
                <a:lnTo>
                  <a:pt x="392541" y="303530"/>
                </a:lnTo>
                <a:lnTo>
                  <a:pt x="404622" y="293370"/>
                </a:lnTo>
                <a:lnTo>
                  <a:pt x="405764" y="293370"/>
                </a:lnTo>
                <a:lnTo>
                  <a:pt x="407669" y="292100"/>
                </a:lnTo>
                <a:lnTo>
                  <a:pt x="411987" y="289560"/>
                </a:lnTo>
                <a:lnTo>
                  <a:pt x="415035" y="287020"/>
                </a:lnTo>
                <a:lnTo>
                  <a:pt x="417449" y="284480"/>
                </a:lnTo>
                <a:lnTo>
                  <a:pt x="421766" y="280670"/>
                </a:lnTo>
                <a:lnTo>
                  <a:pt x="424814" y="275589"/>
                </a:lnTo>
                <a:lnTo>
                  <a:pt x="427354" y="270510"/>
                </a:lnTo>
                <a:lnTo>
                  <a:pt x="430910" y="264160"/>
                </a:lnTo>
                <a:lnTo>
                  <a:pt x="432180" y="260350"/>
                </a:lnTo>
                <a:lnTo>
                  <a:pt x="432815" y="255270"/>
                </a:lnTo>
                <a:lnTo>
                  <a:pt x="432180" y="247650"/>
                </a:lnTo>
                <a:lnTo>
                  <a:pt x="429767" y="241300"/>
                </a:lnTo>
                <a:lnTo>
                  <a:pt x="429132" y="237489"/>
                </a:lnTo>
                <a:lnTo>
                  <a:pt x="432180" y="237489"/>
                </a:lnTo>
                <a:lnTo>
                  <a:pt x="431545" y="234950"/>
                </a:lnTo>
                <a:lnTo>
                  <a:pt x="430402" y="233680"/>
                </a:lnTo>
                <a:lnTo>
                  <a:pt x="429767" y="232410"/>
                </a:lnTo>
                <a:lnTo>
                  <a:pt x="429132" y="229870"/>
                </a:lnTo>
                <a:lnTo>
                  <a:pt x="427862" y="227330"/>
                </a:lnTo>
                <a:lnTo>
                  <a:pt x="426719" y="226060"/>
                </a:lnTo>
                <a:lnTo>
                  <a:pt x="426084" y="224789"/>
                </a:lnTo>
                <a:lnTo>
                  <a:pt x="423544" y="220980"/>
                </a:lnTo>
                <a:lnTo>
                  <a:pt x="421766" y="218439"/>
                </a:lnTo>
                <a:lnTo>
                  <a:pt x="419353" y="215900"/>
                </a:lnTo>
                <a:lnTo>
                  <a:pt x="416813" y="213360"/>
                </a:lnTo>
                <a:lnTo>
                  <a:pt x="415035" y="210820"/>
                </a:lnTo>
                <a:lnTo>
                  <a:pt x="413130" y="209550"/>
                </a:lnTo>
                <a:lnTo>
                  <a:pt x="411924" y="208280"/>
                </a:lnTo>
                <a:lnTo>
                  <a:pt x="400938" y="208280"/>
                </a:lnTo>
                <a:lnTo>
                  <a:pt x="400938" y="205739"/>
                </a:lnTo>
                <a:lnTo>
                  <a:pt x="395350" y="199389"/>
                </a:lnTo>
                <a:lnTo>
                  <a:pt x="384936" y="189230"/>
                </a:lnTo>
                <a:lnTo>
                  <a:pt x="384936" y="187960"/>
                </a:lnTo>
                <a:lnTo>
                  <a:pt x="383666" y="186689"/>
                </a:lnTo>
                <a:lnTo>
                  <a:pt x="382524" y="185420"/>
                </a:lnTo>
                <a:lnTo>
                  <a:pt x="377176" y="180339"/>
                </a:lnTo>
                <a:lnTo>
                  <a:pt x="371459" y="175260"/>
                </a:lnTo>
                <a:lnTo>
                  <a:pt x="369952" y="173989"/>
                </a:lnTo>
                <a:lnTo>
                  <a:pt x="353059" y="173989"/>
                </a:lnTo>
                <a:lnTo>
                  <a:pt x="351789" y="172720"/>
                </a:lnTo>
                <a:lnTo>
                  <a:pt x="348741" y="171450"/>
                </a:lnTo>
                <a:lnTo>
                  <a:pt x="346201" y="170180"/>
                </a:lnTo>
                <a:lnTo>
                  <a:pt x="343788" y="167639"/>
                </a:lnTo>
                <a:lnTo>
                  <a:pt x="339470" y="162560"/>
                </a:lnTo>
                <a:lnTo>
                  <a:pt x="329691" y="152400"/>
                </a:lnTo>
                <a:lnTo>
                  <a:pt x="329056" y="151130"/>
                </a:lnTo>
                <a:lnTo>
                  <a:pt x="330961" y="151130"/>
                </a:lnTo>
                <a:lnTo>
                  <a:pt x="330326" y="148589"/>
                </a:lnTo>
                <a:lnTo>
                  <a:pt x="327278" y="147320"/>
                </a:lnTo>
                <a:lnTo>
                  <a:pt x="324738" y="144780"/>
                </a:lnTo>
                <a:lnTo>
                  <a:pt x="322325" y="143510"/>
                </a:lnTo>
                <a:lnTo>
                  <a:pt x="319785" y="140970"/>
                </a:lnTo>
                <a:lnTo>
                  <a:pt x="318642" y="139700"/>
                </a:lnTo>
                <a:lnTo>
                  <a:pt x="317373" y="139700"/>
                </a:lnTo>
                <a:lnTo>
                  <a:pt x="316737" y="138430"/>
                </a:lnTo>
                <a:lnTo>
                  <a:pt x="311276" y="138430"/>
                </a:lnTo>
                <a:lnTo>
                  <a:pt x="310006" y="137160"/>
                </a:lnTo>
                <a:lnTo>
                  <a:pt x="308228" y="135889"/>
                </a:lnTo>
                <a:lnTo>
                  <a:pt x="311911" y="135889"/>
                </a:lnTo>
                <a:lnTo>
                  <a:pt x="309456" y="133350"/>
                </a:lnTo>
                <a:lnTo>
                  <a:pt x="308228" y="133350"/>
                </a:lnTo>
                <a:lnTo>
                  <a:pt x="303910" y="129539"/>
                </a:lnTo>
                <a:lnTo>
                  <a:pt x="301370" y="128270"/>
                </a:lnTo>
                <a:lnTo>
                  <a:pt x="298957" y="125730"/>
                </a:lnTo>
                <a:lnTo>
                  <a:pt x="297179" y="124460"/>
                </a:lnTo>
                <a:lnTo>
                  <a:pt x="295909" y="123189"/>
                </a:lnTo>
                <a:lnTo>
                  <a:pt x="295275" y="121920"/>
                </a:lnTo>
                <a:lnTo>
                  <a:pt x="294639" y="121920"/>
                </a:lnTo>
                <a:lnTo>
                  <a:pt x="288543" y="116839"/>
                </a:lnTo>
                <a:lnTo>
                  <a:pt x="286130" y="113030"/>
                </a:lnTo>
                <a:lnTo>
                  <a:pt x="282448" y="110489"/>
                </a:lnTo>
                <a:lnTo>
                  <a:pt x="279400" y="109220"/>
                </a:lnTo>
                <a:lnTo>
                  <a:pt x="276859" y="106680"/>
                </a:lnTo>
                <a:lnTo>
                  <a:pt x="273176" y="104139"/>
                </a:lnTo>
                <a:lnTo>
                  <a:pt x="270763" y="102870"/>
                </a:lnTo>
                <a:lnTo>
                  <a:pt x="267080" y="101600"/>
                </a:lnTo>
                <a:lnTo>
                  <a:pt x="265810" y="99060"/>
                </a:lnTo>
                <a:lnTo>
                  <a:pt x="256238" y="90170"/>
                </a:lnTo>
                <a:lnTo>
                  <a:pt x="245808" y="81280"/>
                </a:lnTo>
                <a:lnTo>
                  <a:pt x="237093" y="74930"/>
                </a:lnTo>
                <a:lnTo>
                  <a:pt x="232663" y="73660"/>
                </a:lnTo>
                <a:lnTo>
                  <a:pt x="230885" y="71120"/>
                </a:lnTo>
                <a:lnTo>
                  <a:pt x="228980" y="69850"/>
                </a:lnTo>
                <a:lnTo>
                  <a:pt x="227202" y="69850"/>
                </a:lnTo>
                <a:lnTo>
                  <a:pt x="202763" y="55880"/>
                </a:lnTo>
                <a:lnTo>
                  <a:pt x="169989" y="44450"/>
                </a:lnTo>
                <a:lnTo>
                  <a:pt x="137120" y="34289"/>
                </a:lnTo>
                <a:lnTo>
                  <a:pt x="112394" y="20320"/>
                </a:lnTo>
                <a:lnTo>
                  <a:pt x="113029" y="20320"/>
                </a:lnTo>
                <a:lnTo>
                  <a:pt x="104393" y="12700"/>
                </a:lnTo>
                <a:lnTo>
                  <a:pt x="100075" y="10160"/>
                </a:lnTo>
                <a:lnTo>
                  <a:pt x="94487" y="6350"/>
                </a:lnTo>
                <a:lnTo>
                  <a:pt x="89026" y="2539"/>
                </a:lnTo>
                <a:lnTo>
                  <a:pt x="82930" y="2539"/>
                </a:lnTo>
                <a:lnTo>
                  <a:pt x="79882" y="1270"/>
                </a:lnTo>
                <a:lnTo>
                  <a:pt x="77342" y="0"/>
                </a:lnTo>
                <a:close/>
              </a:path>
              <a:path w="433070" h="518159">
                <a:moveTo>
                  <a:pt x="28193" y="513080"/>
                </a:moveTo>
                <a:lnTo>
                  <a:pt x="23367" y="514350"/>
                </a:lnTo>
                <a:lnTo>
                  <a:pt x="28193" y="514350"/>
                </a:lnTo>
                <a:lnTo>
                  <a:pt x="28193" y="513080"/>
                </a:lnTo>
                <a:close/>
              </a:path>
              <a:path w="433070" h="518159">
                <a:moveTo>
                  <a:pt x="67309" y="497839"/>
                </a:moveTo>
                <a:lnTo>
                  <a:pt x="55244" y="497839"/>
                </a:lnTo>
                <a:lnTo>
                  <a:pt x="54101" y="499110"/>
                </a:lnTo>
                <a:lnTo>
                  <a:pt x="47878" y="502920"/>
                </a:lnTo>
                <a:lnTo>
                  <a:pt x="47243" y="504189"/>
                </a:lnTo>
                <a:lnTo>
                  <a:pt x="42417" y="508000"/>
                </a:lnTo>
                <a:lnTo>
                  <a:pt x="32511" y="513080"/>
                </a:lnTo>
                <a:lnTo>
                  <a:pt x="30099" y="513080"/>
                </a:lnTo>
                <a:lnTo>
                  <a:pt x="28193" y="514350"/>
                </a:lnTo>
                <a:lnTo>
                  <a:pt x="38671" y="514350"/>
                </a:lnTo>
                <a:lnTo>
                  <a:pt x="40512" y="513080"/>
                </a:lnTo>
                <a:lnTo>
                  <a:pt x="43560" y="511810"/>
                </a:lnTo>
                <a:lnTo>
                  <a:pt x="47878" y="509270"/>
                </a:lnTo>
                <a:lnTo>
                  <a:pt x="51561" y="506730"/>
                </a:lnTo>
                <a:lnTo>
                  <a:pt x="54609" y="505460"/>
                </a:lnTo>
                <a:lnTo>
                  <a:pt x="60198" y="501650"/>
                </a:lnTo>
                <a:lnTo>
                  <a:pt x="60832" y="501650"/>
                </a:lnTo>
                <a:lnTo>
                  <a:pt x="63245" y="500380"/>
                </a:lnTo>
                <a:lnTo>
                  <a:pt x="67309" y="497839"/>
                </a:lnTo>
                <a:close/>
              </a:path>
              <a:path w="433070" h="518159">
                <a:moveTo>
                  <a:pt x="38100" y="506730"/>
                </a:moveTo>
                <a:lnTo>
                  <a:pt x="12318" y="506730"/>
                </a:lnTo>
                <a:lnTo>
                  <a:pt x="14731" y="509270"/>
                </a:lnTo>
                <a:lnTo>
                  <a:pt x="18414" y="510539"/>
                </a:lnTo>
                <a:lnTo>
                  <a:pt x="21462" y="511810"/>
                </a:lnTo>
                <a:lnTo>
                  <a:pt x="27685" y="511810"/>
                </a:lnTo>
                <a:lnTo>
                  <a:pt x="33147" y="509270"/>
                </a:lnTo>
                <a:lnTo>
                  <a:pt x="38100" y="506730"/>
                </a:lnTo>
                <a:close/>
              </a:path>
              <a:path w="433070" h="518159">
                <a:moveTo>
                  <a:pt x="52795" y="499110"/>
                </a:moveTo>
                <a:lnTo>
                  <a:pt x="2539" y="499110"/>
                </a:lnTo>
                <a:lnTo>
                  <a:pt x="2539" y="499815"/>
                </a:lnTo>
                <a:lnTo>
                  <a:pt x="3048" y="500380"/>
                </a:lnTo>
                <a:lnTo>
                  <a:pt x="4317" y="502920"/>
                </a:lnTo>
                <a:lnTo>
                  <a:pt x="45447" y="502920"/>
                </a:lnTo>
                <a:lnTo>
                  <a:pt x="52795" y="499110"/>
                </a:lnTo>
                <a:close/>
              </a:path>
              <a:path w="433070" h="518159">
                <a:moveTo>
                  <a:pt x="87164" y="482600"/>
                </a:moveTo>
                <a:lnTo>
                  <a:pt x="85343" y="482600"/>
                </a:lnTo>
                <a:lnTo>
                  <a:pt x="84074" y="483870"/>
                </a:lnTo>
                <a:lnTo>
                  <a:pt x="85936" y="483870"/>
                </a:lnTo>
                <a:lnTo>
                  <a:pt x="87164" y="482600"/>
                </a:lnTo>
                <a:close/>
              </a:path>
              <a:path w="433070" h="518159">
                <a:moveTo>
                  <a:pt x="125856" y="480060"/>
                </a:moveTo>
                <a:lnTo>
                  <a:pt x="119125" y="480060"/>
                </a:lnTo>
                <a:lnTo>
                  <a:pt x="114173" y="482600"/>
                </a:lnTo>
                <a:lnTo>
                  <a:pt x="118490" y="481330"/>
                </a:lnTo>
                <a:lnTo>
                  <a:pt x="122173" y="481330"/>
                </a:lnTo>
                <a:lnTo>
                  <a:pt x="125856" y="480060"/>
                </a:lnTo>
                <a:close/>
              </a:path>
              <a:path w="433070" h="518159">
                <a:moveTo>
                  <a:pt x="122173" y="481330"/>
                </a:moveTo>
                <a:lnTo>
                  <a:pt x="118490" y="481330"/>
                </a:lnTo>
                <a:lnTo>
                  <a:pt x="118490" y="482600"/>
                </a:lnTo>
                <a:lnTo>
                  <a:pt x="122173" y="481330"/>
                </a:lnTo>
                <a:close/>
              </a:path>
              <a:path w="433070" h="518159">
                <a:moveTo>
                  <a:pt x="142748" y="471170"/>
                </a:moveTo>
                <a:lnTo>
                  <a:pt x="115442" y="471170"/>
                </a:lnTo>
                <a:lnTo>
                  <a:pt x="113537" y="472439"/>
                </a:lnTo>
                <a:lnTo>
                  <a:pt x="107441" y="472439"/>
                </a:lnTo>
                <a:lnTo>
                  <a:pt x="108711" y="473710"/>
                </a:lnTo>
                <a:lnTo>
                  <a:pt x="110489" y="476250"/>
                </a:lnTo>
                <a:lnTo>
                  <a:pt x="112394" y="480060"/>
                </a:lnTo>
                <a:lnTo>
                  <a:pt x="114807" y="481330"/>
                </a:lnTo>
                <a:lnTo>
                  <a:pt x="116077" y="481330"/>
                </a:lnTo>
                <a:lnTo>
                  <a:pt x="117855" y="480060"/>
                </a:lnTo>
                <a:lnTo>
                  <a:pt x="125856" y="480060"/>
                </a:lnTo>
                <a:lnTo>
                  <a:pt x="130175" y="477520"/>
                </a:lnTo>
                <a:lnTo>
                  <a:pt x="132587" y="477520"/>
                </a:lnTo>
                <a:lnTo>
                  <a:pt x="141224" y="472439"/>
                </a:lnTo>
                <a:lnTo>
                  <a:pt x="142748" y="471170"/>
                </a:lnTo>
                <a:close/>
              </a:path>
              <a:path w="433070" h="518159">
                <a:moveTo>
                  <a:pt x="168275" y="439420"/>
                </a:moveTo>
                <a:lnTo>
                  <a:pt x="165734" y="441960"/>
                </a:lnTo>
                <a:lnTo>
                  <a:pt x="165100" y="443230"/>
                </a:lnTo>
                <a:lnTo>
                  <a:pt x="160274" y="447039"/>
                </a:lnTo>
                <a:lnTo>
                  <a:pt x="161416" y="448310"/>
                </a:lnTo>
                <a:lnTo>
                  <a:pt x="158368" y="449580"/>
                </a:lnTo>
                <a:lnTo>
                  <a:pt x="155320" y="452120"/>
                </a:lnTo>
                <a:lnTo>
                  <a:pt x="153542" y="455930"/>
                </a:lnTo>
                <a:lnTo>
                  <a:pt x="148589" y="458470"/>
                </a:lnTo>
                <a:lnTo>
                  <a:pt x="149225" y="459739"/>
                </a:lnTo>
                <a:lnTo>
                  <a:pt x="145541" y="462280"/>
                </a:lnTo>
                <a:lnTo>
                  <a:pt x="158411" y="462280"/>
                </a:lnTo>
                <a:lnTo>
                  <a:pt x="160274" y="461010"/>
                </a:lnTo>
                <a:lnTo>
                  <a:pt x="161353" y="459739"/>
                </a:lnTo>
                <a:lnTo>
                  <a:pt x="158368" y="459739"/>
                </a:lnTo>
                <a:lnTo>
                  <a:pt x="160274" y="458470"/>
                </a:lnTo>
                <a:lnTo>
                  <a:pt x="161416" y="457200"/>
                </a:lnTo>
                <a:lnTo>
                  <a:pt x="160908" y="457200"/>
                </a:lnTo>
                <a:lnTo>
                  <a:pt x="162051" y="455930"/>
                </a:lnTo>
                <a:lnTo>
                  <a:pt x="164591" y="455930"/>
                </a:lnTo>
                <a:lnTo>
                  <a:pt x="165734" y="454660"/>
                </a:lnTo>
                <a:lnTo>
                  <a:pt x="166369" y="454660"/>
                </a:lnTo>
                <a:lnTo>
                  <a:pt x="169417" y="452120"/>
                </a:lnTo>
                <a:lnTo>
                  <a:pt x="174370" y="448310"/>
                </a:lnTo>
                <a:lnTo>
                  <a:pt x="176149" y="445770"/>
                </a:lnTo>
                <a:lnTo>
                  <a:pt x="177418" y="444500"/>
                </a:lnTo>
                <a:lnTo>
                  <a:pt x="179260" y="443230"/>
                </a:lnTo>
                <a:lnTo>
                  <a:pt x="176149" y="443230"/>
                </a:lnTo>
                <a:lnTo>
                  <a:pt x="178053" y="441960"/>
                </a:lnTo>
                <a:lnTo>
                  <a:pt x="181101" y="441960"/>
                </a:lnTo>
                <a:lnTo>
                  <a:pt x="181101" y="440689"/>
                </a:lnTo>
                <a:lnTo>
                  <a:pt x="168275" y="440689"/>
                </a:lnTo>
                <a:lnTo>
                  <a:pt x="168275" y="439420"/>
                </a:lnTo>
                <a:close/>
              </a:path>
              <a:path w="433070" h="518159">
                <a:moveTo>
                  <a:pt x="164591" y="455930"/>
                </a:moveTo>
                <a:lnTo>
                  <a:pt x="162686" y="455930"/>
                </a:lnTo>
                <a:lnTo>
                  <a:pt x="160908" y="457200"/>
                </a:lnTo>
                <a:lnTo>
                  <a:pt x="161416" y="457200"/>
                </a:lnTo>
                <a:lnTo>
                  <a:pt x="161416" y="458470"/>
                </a:lnTo>
                <a:lnTo>
                  <a:pt x="160908" y="458470"/>
                </a:lnTo>
                <a:lnTo>
                  <a:pt x="159638" y="459739"/>
                </a:lnTo>
                <a:lnTo>
                  <a:pt x="161353" y="459739"/>
                </a:lnTo>
                <a:lnTo>
                  <a:pt x="164591" y="455930"/>
                </a:lnTo>
                <a:close/>
              </a:path>
              <a:path w="433070" h="518159">
                <a:moveTo>
                  <a:pt x="181101" y="441960"/>
                </a:moveTo>
                <a:lnTo>
                  <a:pt x="178688" y="441960"/>
                </a:lnTo>
                <a:lnTo>
                  <a:pt x="178053" y="443230"/>
                </a:lnTo>
                <a:lnTo>
                  <a:pt x="179260" y="443230"/>
                </a:lnTo>
                <a:lnTo>
                  <a:pt x="181101" y="441960"/>
                </a:lnTo>
                <a:close/>
              </a:path>
              <a:path w="433070" h="518159">
                <a:moveTo>
                  <a:pt x="185902" y="436880"/>
                </a:moveTo>
                <a:lnTo>
                  <a:pt x="168782" y="436880"/>
                </a:lnTo>
                <a:lnTo>
                  <a:pt x="168782" y="438150"/>
                </a:lnTo>
                <a:lnTo>
                  <a:pt x="170687" y="438150"/>
                </a:lnTo>
                <a:lnTo>
                  <a:pt x="169417" y="439420"/>
                </a:lnTo>
                <a:lnTo>
                  <a:pt x="168782" y="439420"/>
                </a:lnTo>
                <a:lnTo>
                  <a:pt x="168275" y="440689"/>
                </a:lnTo>
                <a:lnTo>
                  <a:pt x="181101" y="440689"/>
                </a:lnTo>
                <a:lnTo>
                  <a:pt x="182702" y="439420"/>
                </a:lnTo>
                <a:lnTo>
                  <a:pt x="169417" y="439420"/>
                </a:lnTo>
                <a:lnTo>
                  <a:pt x="169117" y="439085"/>
                </a:lnTo>
                <a:lnTo>
                  <a:pt x="183123" y="439085"/>
                </a:lnTo>
                <a:lnTo>
                  <a:pt x="185902" y="436880"/>
                </a:lnTo>
                <a:close/>
              </a:path>
              <a:path w="433070" h="518159">
                <a:moveTo>
                  <a:pt x="170052" y="438150"/>
                </a:moveTo>
                <a:lnTo>
                  <a:pt x="168275" y="438150"/>
                </a:lnTo>
                <a:lnTo>
                  <a:pt x="169117" y="439085"/>
                </a:lnTo>
                <a:lnTo>
                  <a:pt x="170052" y="438150"/>
                </a:lnTo>
                <a:close/>
              </a:path>
              <a:path w="433070" h="518159">
                <a:moveTo>
                  <a:pt x="214249" y="425450"/>
                </a:moveTo>
                <a:lnTo>
                  <a:pt x="195833" y="425450"/>
                </a:lnTo>
                <a:lnTo>
                  <a:pt x="197738" y="426720"/>
                </a:lnTo>
                <a:lnTo>
                  <a:pt x="197103" y="430530"/>
                </a:lnTo>
                <a:lnTo>
                  <a:pt x="198881" y="431800"/>
                </a:lnTo>
                <a:lnTo>
                  <a:pt x="203834" y="430530"/>
                </a:lnTo>
                <a:lnTo>
                  <a:pt x="206628" y="429260"/>
                </a:lnTo>
                <a:lnTo>
                  <a:pt x="200786" y="429260"/>
                </a:lnTo>
                <a:lnTo>
                  <a:pt x="200786" y="427989"/>
                </a:lnTo>
                <a:lnTo>
                  <a:pt x="209423" y="427989"/>
                </a:lnTo>
                <a:lnTo>
                  <a:pt x="214249" y="425450"/>
                </a:lnTo>
                <a:close/>
              </a:path>
              <a:path w="433070" h="518159">
                <a:moveTo>
                  <a:pt x="209423" y="427989"/>
                </a:moveTo>
                <a:lnTo>
                  <a:pt x="202056" y="427989"/>
                </a:lnTo>
                <a:lnTo>
                  <a:pt x="200786" y="429260"/>
                </a:lnTo>
                <a:lnTo>
                  <a:pt x="206628" y="429260"/>
                </a:lnTo>
                <a:lnTo>
                  <a:pt x="209423" y="427989"/>
                </a:lnTo>
                <a:close/>
              </a:path>
              <a:path w="433070" h="518159">
                <a:moveTo>
                  <a:pt x="244348" y="406400"/>
                </a:moveTo>
                <a:lnTo>
                  <a:pt x="240029" y="406400"/>
                </a:lnTo>
                <a:lnTo>
                  <a:pt x="239394" y="408939"/>
                </a:lnTo>
                <a:lnTo>
                  <a:pt x="240029" y="408939"/>
                </a:lnTo>
                <a:lnTo>
                  <a:pt x="244348" y="406400"/>
                </a:lnTo>
                <a:close/>
              </a:path>
              <a:path w="433070" h="518159">
                <a:moveTo>
                  <a:pt x="323595" y="348191"/>
                </a:moveTo>
                <a:lnTo>
                  <a:pt x="321055" y="349250"/>
                </a:lnTo>
                <a:lnTo>
                  <a:pt x="323011" y="349250"/>
                </a:lnTo>
                <a:lnTo>
                  <a:pt x="323595" y="348570"/>
                </a:lnTo>
                <a:lnTo>
                  <a:pt x="323595" y="348191"/>
                </a:lnTo>
                <a:close/>
              </a:path>
              <a:path w="433070" h="518159">
                <a:moveTo>
                  <a:pt x="324103" y="347980"/>
                </a:moveTo>
                <a:lnTo>
                  <a:pt x="323595" y="348570"/>
                </a:lnTo>
                <a:lnTo>
                  <a:pt x="323595" y="349250"/>
                </a:lnTo>
                <a:lnTo>
                  <a:pt x="324103" y="347980"/>
                </a:lnTo>
                <a:close/>
              </a:path>
              <a:path w="433070" h="518159">
                <a:moveTo>
                  <a:pt x="324103" y="347980"/>
                </a:moveTo>
                <a:lnTo>
                  <a:pt x="323595" y="347980"/>
                </a:lnTo>
                <a:lnTo>
                  <a:pt x="323595" y="348191"/>
                </a:lnTo>
                <a:lnTo>
                  <a:pt x="324103" y="347980"/>
                </a:lnTo>
                <a:close/>
              </a:path>
              <a:path w="433070" h="518159">
                <a:moveTo>
                  <a:pt x="334009" y="342900"/>
                </a:moveTo>
                <a:lnTo>
                  <a:pt x="330961" y="342900"/>
                </a:lnTo>
                <a:lnTo>
                  <a:pt x="330961" y="344170"/>
                </a:lnTo>
                <a:lnTo>
                  <a:pt x="334009" y="342900"/>
                </a:lnTo>
                <a:close/>
              </a:path>
              <a:path w="433070" h="518159">
                <a:moveTo>
                  <a:pt x="432180" y="237489"/>
                </a:moveTo>
                <a:lnTo>
                  <a:pt x="429132" y="237489"/>
                </a:lnTo>
                <a:lnTo>
                  <a:pt x="432180" y="240030"/>
                </a:lnTo>
                <a:lnTo>
                  <a:pt x="432180" y="237489"/>
                </a:lnTo>
                <a:close/>
              </a:path>
              <a:path w="433070" h="518159">
                <a:moveTo>
                  <a:pt x="407669" y="205739"/>
                </a:moveTo>
                <a:lnTo>
                  <a:pt x="402716" y="205739"/>
                </a:lnTo>
                <a:lnTo>
                  <a:pt x="402081" y="208280"/>
                </a:lnTo>
                <a:lnTo>
                  <a:pt x="411924" y="208280"/>
                </a:lnTo>
                <a:lnTo>
                  <a:pt x="410717" y="207010"/>
                </a:lnTo>
                <a:lnTo>
                  <a:pt x="407669" y="205739"/>
                </a:lnTo>
                <a:close/>
              </a:path>
              <a:path w="433070" h="518159">
                <a:moveTo>
                  <a:pt x="351789" y="162560"/>
                </a:moveTo>
                <a:lnTo>
                  <a:pt x="355473" y="171450"/>
                </a:lnTo>
                <a:lnTo>
                  <a:pt x="350519" y="171450"/>
                </a:lnTo>
                <a:lnTo>
                  <a:pt x="351789" y="172720"/>
                </a:lnTo>
                <a:lnTo>
                  <a:pt x="352425" y="172720"/>
                </a:lnTo>
                <a:lnTo>
                  <a:pt x="353059" y="173989"/>
                </a:lnTo>
                <a:lnTo>
                  <a:pt x="369952" y="173989"/>
                </a:lnTo>
                <a:lnTo>
                  <a:pt x="365432" y="170180"/>
                </a:lnTo>
                <a:lnTo>
                  <a:pt x="359155" y="166370"/>
                </a:lnTo>
                <a:lnTo>
                  <a:pt x="351789" y="162560"/>
                </a:lnTo>
                <a:close/>
              </a:path>
              <a:path w="433070" h="518159">
                <a:moveTo>
                  <a:pt x="330961" y="151130"/>
                </a:moveTo>
                <a:lnTo>
                  <a:pt x="329056" y="151130"/>
                </a:lnTo>
                <a:lnTo>
                  <a:pt x="331469" y="152400"/>
                </a:lnTo>
                <a:lnTo>
                  <a:pt x="333375" y="152400"/>
                </a:lnTo>
                <a:lnTo>
                  <a:pt x="330961" y="151130"/>
                </a:lnTo>
                <a:close/>
              </a:path>
              <a:path w="433070" h="518159">
                <a:moveTo>
                  <a:pt x="317373" y="138430"/>
                </a:moveTo>
                <a:lnTo>
                  <a:pt x="317373" y="139700"/>
                </a:lnTo>
                <a:lnTo>
                  <a:pt x="318642" y="139700"/>
                </a:lnTo>
                <a:lnTo>
                  <a:pt x="317373" y="138430"/>
                </a:lnTo>
                <a:close/>
              </a:path>
              <a:path w="433070" h="518159">
                <a:moveTo>
                  <a:pt x="311911" y="135889"/>
                </a:moveTo>
                <a:lnTo>
                  <a:pt x="310006" y="135889"/>
                </a:lnTo>
                <a:lnTo>
                  <a:pt x="311276" y="138430"/>
                </a:lnTo>
                <a:lnTo>
                  <a:pt x="315594" y="138430"/>
                </a:lnTo>
                <a:lnTo>
                  <a:pt x="313689" y="137160"/>
                </a:lnTo>
                <a:lnTo>
                  <a:pt x="311911" y="135889"/>
                </a:lnTo>
                <a:close/>
              </a:path>
              <a:path w="433070" h="518159">
                <a:moveTo>
                  <a:pt x="315594" y="137160"/>
                </a:moveTo>
                <a:lnTo>
                  <a:pt x="314325" y="137160"/>
                </a:lnTo>
                <a:lnTo>
                  <a:pt x="315594" y="138430"/>
                </a:lnTo>
                <a:lnTo>
                  <a:pt x="316229" y="138430"/>
                </a:lnTo>
                <a:lnTo>
                  <a:pt x="315594" y="137160"/>
                </a:lnTo>
                <a:close/>
              </a:path>
              <a:path w="433070" h="518159">
                <a:moveTo>
                  <a:pt x="308228" y="132080"/>
                </a:moveTo>
                <a:lnTo>
                  <a:pt x="308228" y="133350"/>
                </a:lnTo>
                <a:lnTo>
                  <a:pt x="309456" y="133350"/>
                </a:lnTo>
                <a:lnTo>
                  <a:pt x="308228" y="132080"/>
                </a:lnTo>
                <a:close/>
              </a:path>
            </a:pathLst>
          </a:custGeom>
          <a:solidFill>
            <a:srgbClr val="FFD18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2286000" y="1085087"/>
            <a:ext cx="4572000" cy="36009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Hướng</a:t>
            </a:r>
            <a:r>
              <a:rPr lang="en-US" sz="32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dẫn</a:t>
            </a:r>
            <a:r>
              <a:rPr lang="en-US" sz="32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về</a:t>
            </a:r>
            <a:r>
              <a:rPr lang="en-US" sz="3200" i="1" dirty="0" smtClean="0">
                <a:solidFill>
                  <a:srgbClr val="FF0000"/>
                </a:solidFill>
                <a:latin typeface="Sitka Subheading" pitchFamily="2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Sitka Subheading" pitchFamily="2" charset="0"/>
              </a:rPr>
              <a:t>nhà</a:t>
            </a:r>
            <a:endParaRPr lang="en-US" sz="3200" i="1" dirty="0" smtClean="0">
              <a:solidFill>
                <a:srgbClr val="FF0000"/>
              </a:solidFill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Ôn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kiến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thức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bài</a:t>
            </a:r>
            <a:r>
              <a:rPr lang="en-US" sz="2400" dirty="0">
                <a:latin typeface="Sitka Subheading" pitchFamily="2" charset="0"/>
              </a:rPr>
              <a:t> 5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Hoàn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thành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bài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tập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tình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huống</a:t>
            </a:r>
            <a:r>
              <a:rPr lang="en-US" sz="2400" dirty="0">
                <a:latin typeface="Sitka Subheading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Hoàn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thành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bảng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kế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hoạch</a:t>
            </a:r>
            <a:endParaRPr lang="en-US" sz="2400" dirty="0">
              <a:latin typeface="Sitka Subheading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Sitka Subheading" pitchFamily="2" charset="0"/>
              </a:rPr>
              <a:t>- </a:t>
            </a:r>
            <a:r>
              <a:rPr lang="en-US" sz="2400" dirty="0" err="1">
                <a:latin typeface="Sitka Subheading" pitchFamily="2" charset="0"/>
              </a:rPr>
              <a:t>Chuẩn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bị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bài</a:t>
            </a:r>
            <a:r>
              <a:rPr lang="en-US" sz="2400" dirty="0">
                <a:latin typeface="Sitka Subheading" pitchFamily="2" charset="0"/>
              </a:rPr>
              <a:t> 6 “</a:t>
            </a:r>
            <a:r>
              <a:rPr lang="en-US" sz="2400" dirty="0" err="1">
                <a:latin typeface="Sitka Subheading" pitchFamily="2" charset="0"/>
              </a:rPr>
              <a:t>Tự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nhận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thức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bản</a:t>
            </a:r>
            <a:r>
              <a:rPr lang="en-US" sz="2400" dirty="0">
                <a:latin typeface="Sitka Subheading" pitchFamily="2" charset="0"/>
              </a:rPr>
              <a:t> </a:t>
            </a:r>
            <a:r>
              <a:rPr lang="en-US" sz="2400" dirty="0" err="1">
                <a:latin typeface="Sitka Subheading" pitchFamily="2" charset="0"/>
              </a:rPr>
              <a:t>thân</a:t>
            </a:r>
            <a:r>
              <a:rPr lang="en-US" sz="2400" dirty="0" smtClean="0">
                <a:latin typeface="Sitka Subheading" pitchFamily="2" charset="0"/>
              </a:rPr>
              <a:t>”</a:t>
            </a:r>
            <a:endParaRPr lang="en-US" sz="2400" dirty="0">
              <a:latin typeface="Sitka Sub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46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1" cy="6893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011382" y="1126836"/>
            <a:ext cx="72874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latin typeface="Bookman Old Style" pitchFamily="18" charset="0"/>
              </a:rPr>
              <a:t>	</a:t>
            </a:r>
            <a:r>
              <a:rPr lang="en-US" sz="2000" dirty="0" err="1" smtClean="0">
                <a:latin typeface="Bookman Old Style" pitchFamily="18" charset="0"/>
              </a:rPr>
              <a:t>Bố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xa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Mẹ</a:t>
            </a:r>
            <a:r>
              <a:rPr lang="en-US" sz="2000" dirty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ốm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triền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miên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Bé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thua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thiệt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đủ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đường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Một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năm</a:t>
            </a:r>
            <a:r>
              <a:rPr lang="en-US" sz="2000" dirty="0" smtClean="0">
                <a:latin typeface="Bookman Old Style" pitchFamily="18" charset="0"/>
              </a:rPr>
              <a:t> nay, </a:t>
            </a:r>
            <a:r>
              <a:rPr lang="en-US" sz="2000" dirty="0" err="1" smtClean="0">
                <a:latin typeface="Bookman Old Style" pitchFamily="18" charset="0"/>
              </a:rPr>
              <a:t>bệnh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ung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thư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của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mẹ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trở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nên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trầm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trọng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không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thể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lại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Tất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cả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việc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trong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nhà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đều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đến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tay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Em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dần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quen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với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mọi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việc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trong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nhà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và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trở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thành</a:t>
            </a:r>
            <a:r>
              <a:rPr lang="en-US" sz="2000" dirty="0" smtClean="0">
                <a:latin typeface="Bookman Old Style" pitchFamily="18" charset="0"/>
              </a:rPr>
              <a:t> “</a:t>
            </a:r>
            <a:r>
              <a:rPr lang="en-US" sz="2000" dirty="0" err="1" smtClean="0">
                <a:latin typeface="Bookman Old Style" pitchFamily="18" charset="0"/>
              </a:rPr>
              <a:t>trụ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cột</a:t>
            </a:r>
            <a:r>
              <a:rPr lang="en-US" sz="2000" dirty="0" smtClean="0">
                <a:latin typeface="Bookman Old Style" pitchFamily="18" charset="0"/>
              </a:rPr>
              <a:t>” </a:t>
            </a:r>
            <a:r>
              <a:rPr lang="en-US" sz="2000" dirty="0" err="1" smtClean="0">
                <a:latin typeface="Bookman Old Style" pitchFamily="18" charset="0"/>
              </a:rPr>
              <a:t>của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gia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đình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khi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mới</a:t>
            </a:r>
            <a:r>
              <a:rPr lang="en-US" sz="2000" dirty="0" smtClean="0">
                <a:latin typeface="Bookman Old Style" pitchFamily="18" charset="0"/>
              </a:rPr>
              <a:t> 5 </a:t>
            </a:r>
            <a:r>
              <a:rPr lang="en-US" sz="2000" dirty="0" err="1" smtClean="0">
                <a:latin typeface="Bookman Old Style" pitchFamily="18" charset="0"/>
              </a:rPr>
              <a:t>tuổi</a:t>
            </a:r>
            <a:r>
              <a:rPr lang="en-US" sz="2000" dirty="0" smtClean="0">
                <a:latin typeface="Bookman Old Style" pitchFamily="18" charset="0"/>
              </a:rPr>
              <a:t>. Ai </a:t>
            </a:r>
            <a:r>
              <a:rPr lang="en-US" sz="2000" dirty="0" err="1" smtClean="0">
                <a:latin typeface="Bookman Old Style" pitchFamily="18" charset="0"/>
              </a:rPr>
              <a:t>cũng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bảo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thật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kiên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cường</a:t>
            </a:r>
            <a:r>
              <a:rPr lang="en-US" sz="2000" dirty="0" smtClean="0">
                <a:latin typeface="Bookman Old Style" pitchFamily="18" charset="0"/>
              </a:rPr>
              <a:t>.</a:t>
            </a:r>
          </a:p>
          <a:p>
            <a:pPr algn="just"/>
            <a:r>
              <a:rPr lang="en-US" sz="2000" dirty="0">
                <a:latin typeface="Bookman Old Style" pitchFamily="18" charset="0"/>
              </a:rPr>
              <a:t>	</a:t>
            </a:r>
            <a:r>
              <a:rPr lang="en-US" sz="2000" dirty="0" err="1" smtClean="0">
                <a:latin typeface="Bookman Old Style" pitchFamily="18" charset="0"/>
              </a:rPr>
              <a:t>Cậu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bé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tự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chăm</a:t>
            </a:r>
            <a:r>
              <a:rPr lang="en-US" sz="2000" dirty="0" smtClean="0">
                <a:latin typeface="Bookman Old Style" pitchFamily="18" charset="0"/>
              </a:rPr>
              <a:t> lo </a:t>
            </a:r>
            <a:r>
              <a:rPr lang="en-US" sz="2000" dirty="0" err="1" smtClean="0">
                <a:latin typeface="Bookman Old Style" pitchFamily="18" charset="0"/>
              </a:rPr>
              <a:t>cho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bản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thân</a:t>
            </a:r>
            <a:r>
              <a:rPr lang="en-US" sz="2000" dirty="0" smtClean="0">
                <a:latin typeface="Bookman Old Style" pitchFamily="18" charset="0"/>
              </a:rPr>
              <a:t>: </a:t>
            </a:r>
            <a:r>
              <a:rPr lang="en-US" sz="2000" dirty="0" err="1" smtClean="0">
                <a:latin typeface="Bookman Old Style" pitchFamily="18" charset="0"/>
              </a:rPr>
              <a:t>tắm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rửa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ăn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uống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vệ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sinh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cá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nhân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Không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những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thế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còn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biết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chăm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sóc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mẹ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khi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đau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ốm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dọn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dẹp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nhà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cửa</a:t>
            </a:r>
            <a:r>
              <a:rPr lang="en-US" sz="2000" dirty="0" smtClean="0">
                <a:latin typeface="Bookman Old Style" pitchFamily="18" charset="0"/>
              </a:rPr>
              <a:t>,….</a:t>
            </a:r>
            <a:r>
              <a:rPr lang="en-US" sz="2000" dirty="0" err="1" smtClean="0">
                <a:latin typeface="Bookman Old Style" pitchFamily="18" charset="0"/>
              </a:rPr>
              <a:t>Nhìn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bạn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bè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được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bố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mẹ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đưa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đón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được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chơi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các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trò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chơi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khác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nhau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các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cô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chú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hàng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xóm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thấy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thương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bảo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sẽ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đưa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đi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chơi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Trường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cảm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ơn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và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đáp</a:t>
            </a:r>
            <a:r>
              <a:rPr lang="en-US" sz="2000" dirty="0" smtClean="0">
                <a:latin typeface="Bookman Old Style" pitchFamily="18" charset="0"/>
              </a:rPr>
              <a:t>: “</a:t>
            </a:r>
            <a:r>
              <a:rPr lang="en-US" sz="2000" dirty="0" err="1" smtClean="0">
                <a:latin typeface="Bookman Old Style" pitchFamily="18" charset="0"/>
              </a:rPr>
              <a:t>Cháu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phải</a:t>
            </a:r>
            <a:r>
              <a:rPr lang="en-US" sz="2000" dirty="0" smtClean="0">
                <a:latin typeface="Bookman Old Style" pitchFamily="18" charset="0"/>
              </a:rPr>
              <a:t> ở </a:t>
            </a:r>
            <a:r>
              <a:rPr lang="en-US" sz="2000" dirty="0" err="1" smtClean="0">
                <a:latin typeface="Bookman Old Style" pitchFamily="18" charset="0"/>
              </a:rPr>
              <a:t>nhà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phụ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mẹ</a:t>
            </a:r>
            <a:r>
              <a:rPr lang="en-US" sz="2000" dirty="0" smtClean="0">
                <a:latin typeface="Bookman Old Style" pitchFamily="18" charset="0"/>
              </a:rPr>
              <a:t>. </a:t>
            </a:r>
            <a:r>
              <a:rPr lang="en-US" sz="2000" dirty="0" err="1" smtClean="0">
                <a:latin typeface="Bookman Old Style" pitchFamily="18" charset="0"/>
              </a:rPr>
              <a:t>Chiều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nào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đúng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giờ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cháu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cũng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xoa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dầu</a:t>
            </a:r>
            <a:r>
              <a:rPr lang="en-US" sz="2000" dirty="0" smtClean="0">
                <a:latin typeface="Bookman Old Style" pitchFamily="18" charset="0"/>
              </a:rPr>
              <a:t>, </a:t>
            </a:r>
            <a:r>
              <a:rPr lang="en-US" sz="2000" dirty="0" err="1" smtClean="0">
                <a:latin typeface="Bookman Old Style" pitchFamily="18" charset="0"/>
              </a:rPr>
              <a:t>bóp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tay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chân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cho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mẹ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đỡ</a:t>
            </a:r>
            <a:r>
              <a:rPr lang="en-US" sz="2000" dirty="0" smtClean="0">
                <a:latin typeface="Bookman Old Style" pitchFamily="18" charset="0"/>
              </a:rPr>
              <a:t> </a:t>
            </a:r>
            <a:r>
              <a:rPr lang="en-US" sz="2000" dirty="0" err="1" smtClean="0">
                <a:latin typeface="Bookman Old Style" pitchFamily="18" charset="0"/>
              </a:rPr>
              <a:t>đau</a:t>
            </a:r>
            <a:r>
              <a:rPr lang="en-US" sz="2000" dirty="0" smtClean="0">
                <a:latin typeface="Bookman Old Style" pitchFamily="18" charset="0"/>
              </a:rPr>
              <a:t> ạ”</a:t>
            </a:r>
          </a:p>
          <a:p>
            <a:pPr algn="just"/>
            <a:r>
              <a:rPr lang="en-US" sz="2000" b="1" dirty="0" smtClean="0">
                <a:solidFill>
                  <a:srgbClr val="00B050"/>
                </a:solidFill>
                <a:latin typeface="Bookman Old Style" pitchFamily="18" charset="0"/>
              </a:rPr>
              <a:t>      </a:t>
            </a:r>
            <a:r>
              <a:rPr lang="en-US" sz="2000" b="1" dirty="0" err="1" smtClean="0">
                <a:solidFill>
                  <a:srgbClr val="00B050"/>
                </a:solidFill>
                <a:latin typeface="Bookman Old Style" pitchFamily="18" charset="0"/>
              </a:rPr>
              <a:t>Lê</a:t>
            </a:r>
            <a:r>
              <a:rPr lang="en-US" sz="20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Bookman Old Style" pitchFamily="18" charset="0"/>
              </a:rPr>
              <a:t>Phương</a:t>
            </a:r>
            <a:r>
              <a:rPr lang="en-US" sz="2000" b="1" dirty="0" smtClean="0">
                <a:solidFill>
                  <a:srgbClr val="00B050"/>
                </a:solidFill>
                <a:latin typeface="Bookman Old Style" pitchFamily="18" charset="0"/>
              </a:rPr>
              <a:t> – </a:t>
            </a:r>
            <a:r>
              <a:rPr lang="en-US" sz="2000" b="1" dirty="0" err="1" smtClean="0">
                <a:solidFill>
                  <a:srgbClr val="00B050"/>
                </a:solidFill>
                <a:latin typeface="Bookman Old Style" pitchFamily="18" charset="0"/>
              </a:rPr>
              <a:t>Trung</a:t>
            </a:r>
            <a:r>
              <a:rPr lang="en-US" sz="20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000" b="1" dirty="0" err="1" smtClean="0">
                <a:solidFill>
                  <a:srgbClr val="00B050"/>
                </a:solidFill>
                <a:latin typeface="Bookman Old Style" pitchFamily="18" charset="0"/>
              </a:rPr>
              <a:t>Kiên</a:t>
            </a:r>
            <a:r>
              <a:rPr lang="en-US" sz="2000" b="1" dirty="0" smtClean="0">
                <a:solidFill>
                  <a:srgbClr val="00B050"/>
                </a:solidFill>
                <a:latin typeface="Bookman Old Style" pitchFamily="18" charset="0"/>
              </a:rPr>
              <a:t> (Theo </a:t>
            </a:r>
            <a:r>
              <a:rPr lang="en-US" sz="2000" b="1" dirty="0" err="1" smtClean="0">
                <a:solidFill>
                  <a:srgbClr val="00B050"/>
                </a:solidFill>
                <a:latin typeface="Bookman Old Style" pitchFamily="18" charset="0"/>
              </a:rPr>
              <a:t>báo</a:t>
            </a:r>
            <a:r>
              <a:rPr lang="en-US" sz="2000" b="1" dirty="0" smtClean="0">
                <a:solidFill>
                  <a:srgbClr val="00B050"/>
                </a:solidFill>
                <a:latin typeface="Bookman Old Style" pitchFamily="18" charset="0"/>
              </a:rPr>
              <a:t> dantri.com.vn)</a:t>
            </a:r>
          </a:p>
          <a:p>
            <a:pPr algn="just"/>
            <a:endParaRPr lang="en-US" sz="2000" dirty="0">
              <a:latin typeface="Bookman Old Style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5303" y="529677"/>
            <a:ext cx="705674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atin typeface="Bookman Old Style" pitchFamily="18" charset="0"/>
              </a:rPr>
              <a:t>“ </a:t>
            </a:r>
            <a:r>
              <a:rPr lang="en-US" sz="2800" b="1" dirty="0" err="1">
                <a:latin typeface="Bookman Old Style" pitchFamily="18" charset="0"/>
              </a:rPr>
              <a:t>Tự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lập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từ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lòng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yêu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thương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gia</a:t>
            </a:r>
            <a:r>
              <a:rPr lang="en-US" sz="2800" b="1" dirty="0">
                <a:latin typeface="Bookman Old Style" pitchFamily="18" charset="0"/>
              </a:rPr>
              <a:t> </a:t>
            </a:r>
            <a:r>
              <a:rPr lang="en-US" sz="2800" b="1" dirty="0" err="1">
                <a:latin typeface="Bookman Old Style" pitchFamily="18" charset="0"/>
              </a:rPr>
              <a:t>đình</a:t>
            </a:r>
            <a:r>
              <a:rPr lang="en-US" sz="2800" b="1" dirty="0">
                <a:latin typeface="Bookman Old Style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6289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0" y="19800"/>
            <a:ext cx="54864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Câu</a:t>
            </a:r>
            <a:r>
              <a:rPr lang="en-US" sz="2400" b="1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1: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hãy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liệt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kê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những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biểu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hiện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tự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lập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của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Trường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Gợi</a:t>
            </a:r>
            <a:r>
              <a:rPr lang="en-US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ý: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-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Tự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chăm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lo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cho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bản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thân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: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tắm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rửa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ăn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uống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vệ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sinh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cá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nhân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-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Trường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còn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biết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chăm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sóc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mẹ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khi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đau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ốm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dọn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dẹp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nhà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cửa</a:t>
            </a:r>
            <a:r>
              <a:rPr lang="en-US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,... </a:t>
            </a:r>
          </a:p>
          <a:p>
            <a:pPr>
              <a:lnSpc>
                <a:spcPct val="150000"/>
              </a:lnSpc>
            </a:pPr>
            <a:r>
              <a:rPr lang="en-US" sz="2400" b="1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Câu</a:t>
            </a:r>
            <a:r>
              <a:rPr lang="en-US" sz="2400" b="1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2: </a:t>
            </a:r>
            <a:r>
              <a:rPr 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Em</a:t>
            </a:r>
            <a:r>
              <a:rPr 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thích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nhất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việc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làm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nào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của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bé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Trường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trong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câu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chuyện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trên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?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Tại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sao</a:t>
            </a:r>
            <a:r>
              <a:rPr lang="en-US" altLang="en-US" sz="2400" i="1" dirty="0">
                <a:solidFill>
                  <a:srgbClr val="FF0000"/>
                </a:solidFill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?</a:t>
            </a:r>
            <a:endParaRPr lang="en-US" altLang="zh-CN" sz="2400" i="1" dirty="0">
              <a:solidFill>
                <a:srgbClr val="FF0000"/>
              </a:solidFill>
              <a:latin typeface="Sitka Heading" pitchFamily="2" charset="0"/>
              <a:ea typeface="Arial" panose="020B0604020202020204" pitchFamily="34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Gợi</a:t>
            </a:r>
            <a:r>
              <a:rPr lang="en-US" altLang="zh-CN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ý: </a:t>
            </a:r>
            <a:r>
              <a:rPr lang="en-US" altLang="zh-CN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Trường</a:t>
            </a:r>
            <a:r>
              <a:rPr lang="en-US" altLang="zh-CN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biết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chăm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sóc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mẹ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khi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đau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ốm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,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thể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hiện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lòng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hiếu</a:t>
            </a:r>
            <a:r>
              <a:rPr lang="en-US" altLang="zh-CN" sz="2400" i="1" dirty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 </a:t>
            </a:r>
            <a:r>
              <a:rPr lang="en-US" altLang="zh-CN" sz="2400" i="1" dirty="0" err="1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thảo</a:t>
            </a:r>
            <a:r>
              <a:rPr lang="en-US" altLang="zh-CN" sz="2400" i="1" dirty="0" smtClean="0">
                <a:latin typeface="Sitka Heading" pitchFamily="2" charset="0"/>
                <a:ea typeface="Arial" panose="020B0604020202020204" pitchFamily="34" charset="0"/>
                <a:cs typeface="Times" panose="02020603050405020304" pitchFamily="18" charset="0"/>
              </a:rPr>
              <a:t>.</a:t>
            </a:r>
            <a:endParaRPr lang="en-US" altLang="zh-CN" sz="2400" i="1" dirty="0">
              <a:latin typeface="Sitka Heading" pitchFamily="2" charset="0"/>
              <a:ea typeface="Arial" panose="020B0604020202020204" pitchFamily="34" charset="0"/>
              <a:cs typeface="Times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0" y="0"/>
            <a:ext cx="5334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Sitka Heading" pitchFamily="2" charset="0"/>
              </a:rPr>
              <a:t>Câu</a:t>
            </a:r>
            <a:r>
              <a:rPr lang="en-US" sz="2400" b="1" dirty="0" smtClean="0">
                <a:latin typeface="Sitka Heading" pitchFamily="2" charset="0"/>
              </a:rPr>
              <a:t> 3: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rút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ra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điều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cho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bản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từ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Trường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?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Không</a:t>
            </a: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trông</a:t>
            </a: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chờ</a:t>
            </a: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dựa</a:t>
            </a: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dẫm</a:t>
            </a: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người</a:t>
            </a:r>
            <a:r>
              <a:rPr lang="en-US" sz="2400" dirty="0">
                <a:latin typeface="Sitka Heading" pitchFamily="2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  <a:sym typeface="Wingdings" pitchFamily="2" charset="2"/>
              </a:rPr>
              <a:t>khác</a:t>
            </a:r>
            <a:endParaRPr lang="en-US" sz="2400" dirty="0">
              <a:latin typeface="Sitka Heading" pitchFamily="2" charset="0"/>
              <a:cs typeface="Times New Roman" pitchFamily="18" charset="0"/>
              <a:sym typeface="Wingdings" pitchFamily="2" charset="2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Phải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quyết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tâm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không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ngại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khó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khăn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latin typeface="Sitka Heading" pitchFamily="2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Có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ý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chí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và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nghị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lực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vươn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lên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và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tự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lập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trong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học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tập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và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trong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cuộc</a:t>
            </a:r>
            <a:r>
              <a:rPr lang="en-US" sz="2400" dirty="0"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Sitka Heading" pitchFamily="2" charset="0"/>
                <a:cs typeface="Times New Roman" pitchFamily="18" charset="0"/>
              </a:rPr>
              <a:t>sống</a:t>
            </a:r>
            <a:endParaRPr lang="en-US" sz="2400" dirty="0">
              <a:latin typeface="Sitka Heading" pitchFamily="2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 smtClean="0">
                <a:latin typeface="Sitka Heading" pitchFamily="2" charset="0"/>
              </a:rPr>
              <a:t>Câu</a:t>
            </a:r>
            <a:r>
              <a:rPr lang="en-US" sz="2400" b="1" dirty="0" smtClean="0">
                <a:latin typeface="Sitka Heading" pitchFamily="2" charset="0"/>
              </a:rPr>
              <a:t> 4: 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Qua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hiểu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là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tự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Sitka Heading" pitchFamily="2" charset="0"/>
              </a:rPr>
              <a:t>lập</a:t>
            </a:r>
            <a:r>
              <a:rPr lang="en-US" sz="2400" dirty="0" smtClean="0">
                <a:solidFill>
                  <a:srgbClr val="FF0000"/>
                </a:solidFill>
                <a:latin typeface="Sitka Heading" pitchFamily="2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4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39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0" y="0"/>
            <a:ext cx="9147267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76374"/>
            <a:ext cx="5562600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Tuần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12,13 -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Bài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5: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Bookman Old Style" pitchFamily="18" charset="0"/>
              </a:rPr>
              <a:t>lập</a:t>
            </a:r>
            <a:endParaRPr lang="en-US" sz="32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1705213"/>
            <a:ext cx="6400800" cy="3323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Khởi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động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II/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Khám</a:t>
            </a:r>
            <a:r>
              <a:rPr lang="en-US" sz="2800" b="1" dirty="0" smtClean="0">
                <a:solidFill>
                  <a:srgbClr val="00B05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B050"/>
                </a:solidFill>
                <a:latin typeface="Bookman Old Style" pitchFamily="18" charset="0"/>
              </a:rPr>
              <a:t>phá</a:t>
            </a:r>
            <a:endParaRPr lang="en-US" sz="2800" b="1" dirty="0" smtClean="0">
              <a:solidFill>
                <a:srgbClr val="00B050"/>
              </a:solidFill>
              <a:latin typeface="Bookman Old Style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1/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Khái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Bookman Old Style" pitchFamily="18" charset="0"/>
              </a:rPr>
              <a:t>niệm</a:t>
            </a:r>
            <a:r>
              <a:rPr lang="en-US" sz="2800" b="1" dirty="0" smtClean="0">
                <a:solidFill>
                  <a:srgbClr val="0070C0"/>
                </a:solidFill>
                <a:latin typeface="Bookman Old Style" pitchFamily="18" charset="0"/>
              </a:rPr>
              <a:t>: </a:t>
            </a:r>
            <a:r>
              <a:rPr lang="en-US" sz="2800" dirty="0" err="1" smtClean="0">
                <a:latin typeface="Bookman Old Style" pitchFamily="18" charset="0"/>
              </a:rPr>
              <a:t>Tự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lập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là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tự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làm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lấy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các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công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việc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bằng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khả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năng</a:t>
            </a:r>
            <a:r>
              <a:rPr lang="en-US" sz="2800" dirty="0" smtClean="0">
                <a:latin typeface="Bookman Old Style" pitchFamily="18" charset="0"/>
              </a:rPr>
              <a:t>, </a:t>
            </a:r>
            <a:r>
              <a:rPr lang="en-US" sz="2800" dirty="0" err="1" smtClean="0">
                <a:latin typeface="Bookman Old Style" pitchFamily="18" charset="0"/>
              </a:rPr>
              <a:t>sức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lực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của</a:t>
            </a:r>
            <a:r>
              <a:rPr lang="en-US" sz="2800" dirty="0" smtClean="0">
                <a:latin typeface="Bookman Old Style" pitchFamily="18" charset="0"/>
              </a:rPr>
              <a:t> </a:t>
            </a:r>
            <a:r>
              <a:rPr lang="en-US" sz="2800" dirty="0" err="1" smtClean="0">
                <a:latin typeface="Bookman Old Style" pitchFamily="18" charset="0"/>
              </a:rPr>
              <a:t>mình</a:t>
            </a:r>
            <a:endParaRPr lang="en-US" sz="2800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0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055" y="156589"/>
            <a:ext cx="8963891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Quan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sát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hình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ảnh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và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nhận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xét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hành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vi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các</a:t>
            </a:r>
            <a:r>
              <a:rPr lang="en-US" sz="2600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Bookman Old Style" pitchFamily="18" charset="0"/>
              </a:rPr>
              <a:t>bạn</a:t>
            </a:r>
            <a:endParaRPr lang="en-US" sz="2600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33" y="762001"/>
            <a:ext cx="2743200" cy="31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033" y="762000"/>
            <a:ext cx="2659777" cy="3108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32" y="762001"/>
            <a:ext cx="2731937" cy="3108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14" y="3956118"/>
            <a:ext cx="2720319" cy="2613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810" y="3956119"/>
            <a:ext cx="2667000" cy="261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233" y="3926118"/>
            <a:ext cx="2731937" cy="2613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5833" y="6475529"/>
            <a:ext cx="2731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Gấp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quần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áo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gọn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gàng</a:t>
            </a:r>
            <a:endParaRPr lang="en-US" alt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330432" y="6483951"/>
            <a:ext cx="266737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Dùng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chân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để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viết</a:t>
            </a:r>
            <a:endParaRPr lang="en-US" alt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6081233" y="6447846"/>
            <a:ext cx="273193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Lau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dọn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nhà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cửa</a:t>
            </a:r>
            <a:endParaRPr lang="en-US" alt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39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81" y="1998069"/>
            <a:ext cx="2720319" cy="2613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77" y="1998070"/>
            <a:ext cx="2667000" cy="261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68069"/>
            <a:ext cx="2731937" cy="26138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510600" y="4517480"/>
            <a:ext cx="273120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Gấp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quần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áo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gọn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gàng</a:t>
            </a:r>
            <a:endParaRPr lang="en-US" alt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345199" y="4525902"/>
            <a:ext cx="266737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Dùng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chân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để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viết</a:t>
            </a:r>
            <a:endParaRPr lang="en-US" alt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6096000" y="4489797"/>
            <a:ext cx="273193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Lau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dọn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nhà</a:t>
            </a:r>
            <a:r>
              <a:rPr lang="en-US" altLang="en-US" b="1" dirty="0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  <a:latin typeface="Sitka Heading" pitchFamily="2" charset="0"/>
                <a:cs typeface="Times New Roman" pitchFamily="18" charset="0"/>
              </a:rPr>
              <a:t>cửa</a:t>
            </a:r>
            <a:endParaRPr lang="en-US" altLang="en-US" dirty="0">
              <a:solidFill>
                <a:srgbClr val="FF0000"/>
              </a:solidFill>
              <a:latin typeface="Sitka Heading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4400" y="914400"/>
            <a:ext cx="68926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Hành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vi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thể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hiện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tính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tự</a:t>
            </a:r>
            <a:r>
              <a:rPr lang="en-US" sz="3200" b="1" i="1" dirty="0" smtClean="0">
                <a:solidFill>
                  <a:srgbClr val="FF0000"/>
                </a:solidFill>
                <a:latin typeface="Sitka Heading" pitchFamily="2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Sitka Heading" pitchFamily="2" charset="0"/>
              </a:rPr>
              <a:t>lập</a:t>
            </a:r>
            <a:endParaRPr lang="en-US" sz="3200" b="1" i="1" dirty="0">
              <a:solidFill>
                <a:srgbClr val="FF0000"/>
              </a:solidFill>
              <a:latin typeface="Sitka Heading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18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</TotalTime>
  <Words>1504</Words>
  <Application>Microsoft Office PowerPoint</Application>
  <PresentationFormat>On-screen Show (4:3)</PresentationFormat>
  <Paragraphs>136</Paragraphs>
  <Slides>31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ANHTHU</dc:creator>
  <cp:lastModifiedBy>ANHTHU</cp:lastModifiedBy>
  <cp:revision>22</cp:revision>
  <dcterms:created xsi:type="dcterms:W3CDTF">2021-11-23T04:20:50Z</dcterms:created>
  <dcterms:modified xsi:type="dcterms:W3CDTF">2021-11-30T02:56:04Z</dcterms:modified>
</cp:coreProperties>
</file>